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6524"/>
    <a:srgbClr val="231F20"/>
    <a:srgbClr val="CFD5EA"/>
    <a:srgbClr val="E9EBF5"/>
    <a:srgbClr val="27313A"/>
    <a:srgbClr val="DDD8CD"/>
    <a:srgbClr val="D6D0C4"/>
    <a:srgbClr val="FCF9E7"/>
    <a:srgbClr val="FAF4E6"/>
    <a:srgbClr val="FAF8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85" autoAdjust="0"/>
    <p:restoredTop sz="94660"/>
  </p:normalViewPr>
  <p:slideViewPr>
    <p:cSldViewPr snapToGrid="0">
      <p:cViewPr>
        <p:scale>
          <a:sx n="25" d="100"/>
          <a:sy n="25" d="100"/>
        </p:scale>
        <p:origin x="2694"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OLGAC\Documents\Anabilim\projeler\2014%20Projeler\Straton\imize%20elek%20analiz.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28575" cap="rnd">
              <a:noFill/>
              <a:round/>
            </a:ln>
            <a:effectLst/>
          </c:spPr>
          <c:marker>
            <c:symbol val="circle"/>
            <c:size val="5"/>
            <c:spPr>
              <a:solidFill>
                <a:schemeClr val="tx1"/>
              </a:solidFill>
              <a:ln w="9525">
                <a:solidFill>
                  <a:schemeClr val="tx1"/>
                </a:solidFill>
              </a:ln>
              <a:effectLst/>
            </c:spPr>
          </c:marker>
          <c:xVal>
            <c:numRef>
              <c:f>İMİZE!$I$8:$I$14</c:f>
              <c:numCache>
                <c:formatCode>General</c:formatCode>
                <c:ptCount val="7"/>
                <c:pt idx="0">
                  <c:v>0.5</c:v>
                </c:pt>
                <c:pt idx="1">
                  <c:v>0.3</c:v>
                </c:pt>
                <c:pt idx="2">
                  <c:v>0.21199999999999999</c:v>
                </c:pt>
                <c:pt idx="3">
                  <c:v>0.15</c:v>
                </c:pt>
                <c:pt idx="4">
                  <c:v>0.106</c:v>
                </c:pt>
                <c:pt idx="5">
                  <c:v>7.4999999999999997E-2</c:v>
                </c:pt>
                <c:pt idx="6">
                  <c:v>6.3E-2</c:v>
                </c:pt>
              </c:numCache>
            </c:numRef>
          </c:xVal>
          <c:yVal>
            <c:numRef>
              <c:f>İMİZE!$N$8:$N$14</c:f>
              <c:numCache>
                <c:formatCode>0.0</c:formatCode>
                <c:ptCount val="7"/>
                <c:pt idx="0" formatCode="General">
                  <c:v>100</c:v>
                </c:pt>
                <c:pt idx="1">
                  <c:v>96.507802614930412</c:v>
                </c:pt>
                <c:pt idx="2">
                  <c:v>82.437789962041336</c:v>
                </c:pt>
                <c:pt idx="3">
                  <c:v>55.937789962041336</c:v>
                </c:pt>
                <c:pt idx="4">
                  <c:v>26.456558414171241</c:v>
                </c:pt>
                <c:pt idx="5">
                  <c:v>12.462463095740199</c:v>
                </c:pt>
                <c:pt idx="6">
                  <c:v>5.5455504006748262</c:v>
                </c:pt>
              </c:numCache>
            </c:numRef>
          </c:yVal>
          <c:smooth val="0"/>
          <c:extLst>
            <c:ext xmlns:c16="http://schemas.microsoft.com/office/drawing/2014/chart" uri="{C3380CC4-5D6E-409C-BE32-E72D297353CC}">
              <c16:uniqueId val="{00000000-EE28-4BBE-B2E7-365684652DC0}"/>
            </c:ext>
          </c:extLst>
        </c:ser>
        <c:dLbls>
          <c:showLegendKey val="0"/>
          <c:showVal val="0"/>
          <c:showCatName val="0"/>
          <c:showSerName val="0"/>
          <c:showPercent val="0"/>
          <c:showBubbleSize val="0"/>
        </c:dLbls>
        <c:axId val="199916880"/>
        <c:axId val="199916320"/>
      </c:scatterChart>
      <c:valAx>
        <c:axId val="199916880"/>
        <c:scaling>
          <c:logBase val="10"/>
          <c:orientation val="minMax"/>
        </c:scaling>
        <c:delete val="0"/>
        <c:axPos val="b"/>
        <c:majorGridlines>
          <c:spPr>
            <a:ln w="9525" cap="flat" cmpd="sng" algn="ctr">
              <a:solidFill>
                <a:schemeClr val="tx1"/>
              </a:solidFill>
              <a:round/>
            </a:ln>
            <a:effectLst/>
          </c:spPr>
        </c:majorGridlines>
        <c:minorGridlines>
          <c:spPr>
            <a:ln w="9525" cap="flat" cmpd="sng" algn="ctr">
              <a:solidFill>
                <a:schemeClr val="tx1"/>
              </a:solidFill>
              <a:round/>
            </a:ln>
            <a:effectLst/>
          </c:spPr>
        </c:minorGridlines>
        <c:title>
          <c:tx>
            <c:rich>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tr-TR"/>
                  <a:t>Particle Size, mm</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tr-TR"/>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tr-TR"/>
          </a:p>
        </c:txPr>
        <c:crossAx val="199916320"/>
        <c:crossesAt val="1.0000000000000002E-2"/>
        <c:crossBetween val="midCat"/>
      </c:valAx>
      <c:valAx>
        <c:axId val="199916320"/>
        <c:scaling>
          <c:logBase val="10"/>
          <c:orientation val="minMax"/>
        </c:scaling>
        <c:delete val="0"/>
        <c:axPos val="l"/>
        <c:majorGridlines>
          <c:spPr>
            <a:ln w="9525" cap="flat" cmpd="sng" algn="ctr">
              <a:solidFill>
                <a:schemeClr val="tx1"/>
              </a:solidFill>
              <a:round/>
            </a:ln>
            <a:effectLst/>
          </c:spPr>
        </c:majorGridlines>
        <c:minorGridlines>
          <c:spPr>
            <a:ln w="9525" cap="flat" cmpd="sng" algn="ctr">
              <a:solidFill>
                <a:schemeClr val="tx1"/>
              </a:solidFill>
              <a:round/>
            </a:ln>
            <a:effectLst/>
          </c:spPr>
        </c:minorGridlines>
        <c:title>
          <c:tx>
            <c:rich>
              <a:bodyPr rot="-54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tr-TR"/>
                  <a:t>Cumulative Undersize, %</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tr-TR"/>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tr-TR"/>
          </a:p>
        </c:txPr>
        <c:crossAx val="199916880"/>
        <c:crossesAt val="1.0000000000000002E-2"/>
        <c:crossBetween val="midCat"/>
      </c:valAx>
      <c:spPr>
        <a:noFill/>
        <a:ln>
          <a:solidFill>
            <a:schemeClr val="tx1"/>
          </a:solidFill>
        </a:ln>
        <a:effectLst/>
      </c:spPr>
    </c:plotArea>
    <c:plotVisOnly val="1"/>
    <c:dispBlanksAs val="gap"/>
    <c:showDLblsOverMax val="0"/>
  </c:chart>
  <c:spPr>
    <a:solidFill>
      <a:schemeClr val="bg1"/>
    </a:solidFill>
    <a:ln w="9525" cap="flat" cmpd="sng" algn="ctr">
      <a:no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tr-TR"/>
              <a:t>Asıl başlık stilini düzenlemek için tıklayın</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59760FC-30EE-4E6E-96BA-2207E74886A3}" type="datetimeFigureOut">
              <a:rPr lang="tr-TR" smtClean="0"/>
              <a:t>16.03.2026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162127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760FC-30EE-4E6E-96BA-2207E74886A3}" type="datetimeFigureOut">
              <a:rPr lang="tr-TR" smtClean="0"/>
              <a:t>16.03.2026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1137366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760FC-30EE-4E6E-96BA-2207E74886A3}" type="datetimeFigureOut">
              <a:rPr lang="tr-TR" smtClean="0"/>
              <a:t>16.03.2026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616638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760FC-30EE-4E6E-96BA-2207E74886A3}" type="datetimeFigureOut">
              <a:rPr lang="tr-TR" smtClean="0"/>
              <a:t>16.03.2026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1252126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tr-TR"/>
              <a:t>Asıl başlık stilini düzenlemek için tıklayın</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59760FC-30EE-4E6E-96BA-2207E74886A3}" type="datetimeFigureOut">
              <a:rPr lang="tr-TR" smtClean="0"/>
              <a:t>16.03.2026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25581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9760FC-30EE-4E6E-96BA-2207E74886A3}" type="datetimeFigureOut">
              <a:rPr lang="tr-TR" smtClean="0"/>
              <a:t>16.03.2026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340677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tr-TR"/>
              <a:t>Asıl metin stillerini düzenle</a:t>
            </a:r>
          </a:p>
        </p:txBody>
      </p:sp>
      <p:sp>
        <p:nvSpPr>
          <p:cNvPr id="4" name="Content Placeholder 3"/>
          <p:cNvSpPr>
            <a:spLocks noGrp="1"/>
          </p:cNvSpPr>
          <p:nvPr>
            <p:ph sz="half" idx="2"/>
          </p:nvPr>
        </p:nvSpPr>
        <p:spPr>
          <a:xfrm>
            <a:off x="2231675" y="15780233"/>
            <a:ext cx="13706415" cy="2321034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tr-TR"/>
              <a:t>Asıl metin stillerini düzenle</a:t>
            </a:r>
          </a:p>
        </p:txBody>
      </p:sp>
      <p:sp>
        <p:nvSpPr>
          <p:cNvPr id="6" name="Content Placeholder 5"/>
          <p:cNvSpPr>
            <a:spLocks noGrp="1"/>
          </p:cNvSpPr>
          <p:nvPr>
            <p:ph sz="quarter" idx="4"/>
          </p:nvPr>
        </p:nvSpPr>
        <p:spPr>
          <a:xfrm>
            <a:off x="16402142" y="15780233"/>
            <a:ext cx="13773917" cy="2321034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59760FC-30EE-4E6E-96BA-2207E74886A3}" type="datetimeFigureOut">
              <a:rPr lang="tr-TR" smtClean="0"/>
              <a:t>16.03.2026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300209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59760FC-30EE-4E6E-96BA-2207E74886A3}" type="datetimeFigureOut">
              <a:rPr lang="tr-TR" smtClean="0"/>
              <a:t>16.03.2026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46638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760FC-30EE-4E6E-96BA-2207E74886A3}" type="datetimeFigureOut">
              <a:rPr lang="tr-TR" smtClean="0"/>
              <a:t>16.03.2026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3564400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tr-TR"/>
              <a:t>Asıl başlık stilini düzenlemek için tıklayın</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tr-TR"/>
              <a:t>Asıl metin stillerini düzenle</a:t>
            </a:r>
          </a:p>
        </p:txBody>
      </p:sp>
      <p:sp>
        <p:nvSpPr>
          <p:cNvPr id="5" name="Date Placeholder 4"/>
          <p:cNvSpPr>
            <a:spLocks noGrp="1"/>
          </p:cNvSpPr>
          <p:nvPr>
            <p:ph type="dt" sz="half" idx="10"/>
          </p:nvPr>
        </p:nvSpPr>
        <p:spPr/>
        <p:txBody>
          <a:bodyPr/>
          <a:lstStyle/>
          <a:p>
            <a:fld id="{E59760FC-30EE-4E6E-96BA-2207E74886A3}" type="datetimeFigureOut">
              <a:rPr lang="tr-TR" smtClean="0"/>
              <a:t>16.03.2026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229167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tr-TR"/>
              <a:t>Resim eklemek için simgeye tıklayın</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tr-TR"/>
              <a:t>Asıl metin stillerini düzenle</a:t>
            </a:r>
          </a:p>
        </p:txBody>
      </p:sp>
      <p:sp>
        <p:nvSpPr>
          <p:cNvPr id="5" name="Date Placeholder 4"/>
          <p:cNvSpPr>
            <a:spLocks noGrp="1"/>
          </p:cNvSpPr>
          <p:nvPr>
            <p:ph type="dt" sz="half" idx="10"/>
          </p:nvPr>
        </p:nvSpPr>
        <p:spPr/>
        <p:txBody>
          <a:bodyPr/>
          <a:lstStyle/>
          <a:p>
            <a:fld id="{E59760FC-30EE-4E6E-96BA-2207E74886A3}" type="datetimeFigureOut">
              <a:rPr lang="tr-TR" smtClean="0"/>
              <a:t>16.03.2026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5792D1-1903-47AE-93E8-451B6A077AE5}" type="slidenum">
              <a:rPr lang="tr-TR" smtClean="0"/>
              <a:t>‹#›</a:t>
            </a:fld>
            <a:endParaRPr lang="tr-TR"/>
          </a:p>
        </p:txBody>
      </p:sp>
    </p:spTree>
    <p:extLst>
      <p:ext uri="{BB962C8B-B14F-4D97-AF65-F5344CB8AC3E}">
        <p14:creationId xmlns:p14="http://schemas.microsoft.com/office/powerpoint/2010/main" val="2854918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59760FC-30EE-4E6E-96BA-2207E74886A3}" type="datetimeFigureOut">
              <a:rPr lang="tr-TR" smtClean="0"/>
              <a:t>16.03.2026</a:t>
            </a:fld>
            <a:endParaRPr lang="tr-TR"/>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C75792D1-1903-47AE-93E8-451B6A077AE5}" type="slidenum">
              <a:rPr lang="tr-TR" smtClean="0"/>
              <a:t>‹#›</a:t>
            </a:fld>
            <a:endParaRPr lang="tr-TR"/>
          </a:p>
        </p:txBody>
      </p:sp>
    </p:spTree>
    <p:extLst>
      <p:ext uri="{BB962C8B-B14F-4D97-AF65-F5344CB8AC3E}">
        <p14:creationId xmlns:p14="http://schemas.microsoft.com/office/powerpoint/2010/main" val="6309112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emf"/><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Çapraz Şerit 7">
            <a:extLst>
              <a:ext uri="{FF2B5EF4-FFF2-40B4-BE49-F238E27FC236}">
                <a16:creationId xmlns:a16="http://schemas.microsoft.com/office/drawing/2014/main" id="{11A985CB-42E8-47A4-BAC3-57943FDDD42A}"/>
              </a:ext>
            </a:extLst>
          </p:cNvPr>
          <p:cNvSpPr/>
          <p:nvPr/>
        </p:nvSpPr>
        <p:spPr>
          <a:xfrm>
            <a:off x="0" y="1238781"/>
            <a:ext cx="13098298" cy="8483940"/>
          </a:xfrm>
          <a:prstGeom prst="diagStripe">
            <a:avLst>
              <a:gd name="adj" fmla="val 67258"/>
            </a:avLst>
          </a:prstGeom>
          <a:solidFill>
            <a:srgbClr val="231F20"/>
          </a:solidFill>
          <a:ln>
            <a:solidFill>
              <a:srgbClr val="231F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9" name="Dikdörtgen 8">
            <a:extLst>
              <a:ext uri="{FF2B5EF4-FFF2-40B4-BE49-F238E27FC236}">
                <a16:creationId xmlns:a16="http://schemas.microsoft.com/office/drawing/2014/main" id="{BC49664B-8931-4DAC-84FF-2842013D7AF9}"/>
              </a:ext>
            </a:extLst>
          </p:cNvPr>
          <p:cNvSpPr/>
          <p:nvPr/>
        </p:nvSpPr>
        <p:spPr>
          <a:xfrm>
            <a:off x="8813343" y="1238781"/>
            <a:ext cx="23586657" cy="2540558"/>
          </a:xfrm>
          <a:prstGeom prst="rect">
            <a:avLst/>
          </a:prstGeom>
          <a:solidFill>
            <a:srgbClr val="231F20"/>
          </a:solidFill>
          <a:ln>
            <a:solidFill>
              <a:srgbClr val="231F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6" name="Metin kutusu 5">
            <a:extLst>
              <a:ext uri="{FF2B5EF4-FFF2-40B4-BE49-F238E27FC236}">
                <a16:creationId xmlns:a16="http://schemas.microsoft.com/office/drawing/2014/main" id="{727C9E9F-7C96-4FB8-A326-8152B19633BB}"/>
              </a:ext>
            </a:extLst>
          </p:cNvPr>
          <p:cNvSpPr txBox="1"/>
          <p:nvPr/>
        </p:nvSpPr>
        <p:spPr>
          <a:xfrm>
            <a:off x="7846354" y="1431842"/>
            <a:ext cx="25388887" cy="2154436"/>
          </a:xfrm>
          <a:prstGeom prst="rect">
            <a:avLst/>
          </a:prstGeom>
          <a:noFill/>
        </p:spPr>
        <p:txBody>
          <a:bodyPr wrap="square" rtlCol="0">
            <a:spAutoFit/>
          </a:bodyPr>
          <a:lstStyle/>
          <a:p>
            <a:pPr algn="ctr"/>
            <a:r>
              <a:rPr lang="tr-TR" sz="5400" dirty="0">
                <a:solidFill>
                  <a:schemeClr val="bg1"/>
                </a:solidFill>
                <a:latin typeface="Arial Black" panose="020B0A04020102020204" pitchFamily="34" charset="0"/>
              </a:rPr>
              <a:t>20</a:t>
            </a:r>
            <a:r>
              <a:rPr lang="tr-TR" sz="5400" baseline="30000" dirty="0">
                <a:solidFill>
                  <a:schemeClr val="bg1"/>
                </a:solidFill>
                <a:latin typeface="Arial Black" panose="020B0A04020102020204" pitchFamily="34" charset="0"/>
              </a:rPr>
              <a:t>TH</a:t>
            </a:r>
            <a:r>
              <a:rPr lang="tr-TR" sz="5400" dirty="0">
                <a:solidFill>
                  <a:schemeClr val="bg1"/>
                </a:solidFill>
                <a:latin typeface="Arial Black" panose="020B0A04020102020204" pitchFamily="34" charset="0"/>
              </a:rPr>
              <a:t> BALKAN MINERAL PROCESSING CONGRESS</a:t>
            </a:r>
            <a:endParaRPr lang="tr-TR" sz="2000" dirty="0">
              <a:solidFill>
                <a:schemeClr val="bg1"/>
              </a:solidFill>
              <a:latin typeface="Arial Black" panose="020B0A04020102020204" pitchFamily="34" charset="0"/>
            </a:endParaRPr>
          </a:p>
          <a:p>
            <a:pPr algn="ctr"/>
            <a:r>
              <a:rPr lang="tr-TR" sz="4000" dirty="0">
                <a:solidFill>
                  <a:schemeClr val="bg1"/>
                </a:solidFill>
                <a:latin typeface="Arial Black" panose="020B0A04020102020204" pitchFamily="34" charset="0"/>
              </a:rPr>
              <a:t>April</a:t>
            </a:r>
            <a:r>
              <a:rPr lang="en-US" sz="4000" dirty="0">
                <a:solidFill>
                  <a:schemeClr val="bg1"/>
                </a:solidFill>
                <a:latin typeface="Arial Black" panose="020B0A04020102020204" pitchFamily="34" charset="0"/>
              </a:rPr>
              <a:t> </a:t>
            </a:r>
            <a:r>
              <a:rPr lang="tr-TR" sz="4000" dirty="0">
                <a:solidFill>
                  <a:schemeClr val="bg1"/>
                </a:solidFill>
                <a:latin typeface="Arial Black" panose="020B0A04020102020204" pitchFamily="34" charset="0"/>
              </a:rPr>
              <a:t>9-11, 2026</a:t>
            </a:r>
          </a:p>
          <a:p>
            <a:pPr algn="ctr"/>
            <a:r>
              <a:rPr lang="tr-TR" sz="4000" dirty="0">
                <a:solidFill>
                  <a:schemeClr val="bg1"/>
                </a:solidFill>
                <a:latin typeface="Arial Black" panose="020B0A04020102020204" pitchFamily="34" charset="0"/>
              </a:rPr>
              <a:t>İstanbul/Türkiye</a:t>
            </a:r>
          </a:p>
        </p:txBody>
      </p:sp>
      <p:sp>
        <p:nvSpPr>
          <p:cNvPr id="2" name="Metin kutusu 1"/>
          <p:cNvSpPr txBox="1"/>
          <p:nvPr/>
        </p:nvSpPr>
        <p:spPr>
          <a:xfrm>
            <a:off x="968188" y="10112189"/>
            <a:ext cx="9720000" cy="32024151"/>
          </a:xfrm>
          <a:prstGeom prst="rect">
            <a:avLst/>
          </a:prstGeom>
          <a:noFill/>
          <a:ln>
            <a:noFill/>
          </a:ln>
        </p:spPr>
        <p:txBody>
          <a:bodyPr wrap="square" rtlCol="0">
            <a:spAutoFit/>
          </a:bodyPr>
          <a:lstStyle/>
          <a:p>
            <a:pPr algn="just"/>
            <a:r>
              <a:rPr lang="en-US" sz="2500" b="1" dirty="0">
                <a:latin typeface="Bahnschrift" panose="020B0502040204020203" pitchFamily="34" charset="0"/>
              </a:rPr>
              <a:t>A B S T R A C T</a:t>
            </a:r>
            <a:endParaRPr lang="tr-TR" sz="2500" b="1" dirty="0">
              <a:latin typeface="Bahnschrift" panose="020B0502040204020203" pitchFamily="34" charset="0"/>
            </a:endParaRPr>
          </a:p>
          <a:p>
            <a:pPr algn="just"/>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dirty="0">
                <a:latin typeface="Bahnschrift" panose="020B0502040204020203" pitchFamily="34" charset="0"/>
              </a:rPr>
              <a:t>The general circuit for purification of feldspar consists of three stages of flotation in very acidic medium. After </a:t>
            </a:r>
            <a:r>
              <a:rPr lang="en-US" sz="2500" dirty="0" err="1">
                <a:latin typeface="Bahnschrift" panose="020B0502040204020203" pitchFamily="34" charset="0"/>
              </a:rPr>
              <a:t>desliming</a:t>
            </a:r>
            <a:r>
              <a:rPr lang="en-US" sz="2500" dirty="0">
                <a:latin typeface="Bahnschrift" panose="020B0502040204020203" pitchFamily="34" charset="0"/>
              </a:rPr>
              <a:t>, in the first flotation stage, mica is removed with an amine collector. In the second stage, titanium and iron oxide minerals are removed using an anionic collector. In the third stage, feldspar is activated with fluoride ions using HF and floated with an amine. The sinking product is high grade quartz.</a:t>
            </a:r>
            <a:endParaRPr lang="tr-TR" sz="2500" dirty="0">
              <a:latin typeface="Bahnschrift" panose="020B0502040204020203" pitchFamily="34" charset="0"/>
            </a:endParaRPr>
          </a:p>
          <a:p>
            <a:pPr algn="just"/>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dirty="0">
                <a:latin typeface="Bahnschrift" panose="020B0502040204020203" pitchFamily="34" charset="0"/>
              </a:rPr>
              <a:t>This study investigates the efficiency of eco-friendly fatty acid type of collectors working at alkali medium and </a:t>
            </a:r>
            <a:r>
              <a:rPr lang="en-US" sz="2500" dirty="0" err="1">
                <a:latin typeface="Bahnschrift" panose="020B0502040204020203" pitchFamily="34" charset="0"/>
              </a:rPr>
              <a:t>Duomeen</a:t>
            </a:r>
            <a:r>
              <a:rPr lang="en-US" sz="2500" dirty="0">
                <a:latin typeface="Bahnschrift" panose="020B0502040204020203" pitchFamily="34" charset="0"/>
              </a:rPr>
              <a:t> TDO compared with conventional feldspar flotation including the use of HF. The feldspar sample from </a:t>
            </a:r>
            <a:r>
              <a:rPr lang="en-US" sz="2500" dirty="0" err="1">
                <a:latin typeface="Bahnschrift" panose="020B0502040204020203" pitchFamily="34" charset="0"/>
              </a:rPr>
              <a:t>Muğla</a:t>
            </a:r>
            <a:r>
              <a:rPr lang="en-US" sz="2500" dirty="0">
                <a:latin typeface="Bahnschrift" panose="020B0502040204020203" pitchFamily="34" charset="0"/>
              </a:rPr>
              <a:t>-Turkey was subjected to </a:t>
            </a:r>
            <a:r>
              <a:rPr lang="en-US" sz="2500" dirty="0" err="1">
                <a:latin typeface="Bahnschrift" panose="020B0502040204020203" pitchFamily="34" charset="0"/>
              </a:rPr>
              <a:t>Slon</a:t>
            </a:r>
            <a:r>
              <a:rPr lang="en-US" sz="2500" dirty="0">
                <a:latin typeface="Bahnschrift" panose="020B0502040204020203" pitchFamily="34" charset="0"/>
              </a:rPr>
              <a:t> Magnetic Separator before flotation tests. The effects of reagents type and the amount of cleaning stage were investigated. The conventional three stage flotation using HF, flotation with an oxalic acid type collector (DERNA7 which floats mica and metal oxides in the same stage at alkali pH) and flotation with </a:t>
            </a:r>
            <a:r>
              <a:rPr lang="en-US" sz="2500" dirty="0" err="1">
                <a:latin typeface="Bahnschrift" panose="020B0502040204020203" pitchFamily="34" charset="0"/>
              </a:rPr>
              <a:t>Duomeen</a:t>
            </a:r>
            <a:r>
              <a:rPr lang="en-US" sz="2500" dirty="0">
                <a:latin typeface="Bahnschrift" panose="020B0502040204020203" pitchFamily="34" charset="0"/>
              </a:rPr>
              <a:t> TDO for quartz-feldspar separation (without HF) were compared in terms of product grade and flotation recovery.</a:t>
            </a:r>
            <a:endParaRPr lang="tr-TR" sz="2500" dirty="0">
              <a:latin typeface="Bahnschrift" panose="020B0502040204020203" pitchFamily="34" charset="0"/>
            </a:endParaRPr>
          </a:p>
          <a:p>
            <a:pPr algn="just"/>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dirty="0">
                <a:latin typeface="Bahnschrift" panose="020B0502040204020203" pitchFamily="34" charset="0"/>
              </a:rPr>
              <a:t>The latest results are a feldspar concentrate with 11,15 % alkali (Na</a:t>
            </a:r>
            <a:r>
              <a:rPr lang="en-US" sz="2500" baseline="-25000" dirty="0">
                <a:latin typeface="Bahnschrift" panose="020B0502040204020203" pitchFamily="34" charset="0"/>
              </a:rPr>
              <a:t>2</a:t>
            </a:r>
            <a:r>
              <a:rPr lang="en-US" sz="2500" dirty="0">
                <a:latin typeface="Bahnschrift" panose="020B0502040204020203" pitchFamily="34" charset="0"/>
              </a:rPr>
              <a:t>O+CaO) grade for the conventional flotation using HF, a feldspar concentrate with 11,57% (Na</a:t>
            </a:r>
            <a:r>
              <a:rPr lang="en-US" sz="2500" baseline="-25000" dirty="0">
                <a:latin typeface="Bahnschrift" panose="020B0502040204020203" pitchFamily="34" charset="0"/>
              </a:rPr>
              <a:t>2</a:t>
            </a:r>
            <a:r>
              <a:rPr lang="en-US" sz="2500" dirty="0">
                <a:latin typeface="Bahnschrift" panose="020B0502040204020203" pitchFamily="34" charset="0"/>
              </a:rPr>
              <a:t>O+CaO) grade for the flotation with </a:t>
            </a:r>
            <a:r>
              <a:rPr lang="en-US" sz="2500" dirty="0" err="1">
                <a:latin typeface="Bahnschrift" panose="020B0502040204020203" pitchFamily="34" charset="0"/>
              </a:rPr>
              <a:t>Duomeen</a:t>
            </a:r>
            <a:r>
              <a:rPr lang="en-US" sz="2500" dirty="0">
                <a:latin typeface="Bahnschrift" panose="020B0502040204020203" pitchFamily="34" charset="0"/>
              </a:rPr>
              <a:t> TDO with similar recoveries. The alkali grade of oxalic acid type collectors flotation remained lower compared to others. The eco-friendly </a:t>
            </a:r>
            <a:r>
              <a:rPr lang="en-US" sz="2500" dirty="0" err="1">
                <a:latin typeface="Bahnschrift" panose="020B0502040204020203" pitchFamily="34" charset="0"/>
              </a:rPr>
              <a:t>Duomeen</a:t>
            </a:r>
            <a:r>
              <a:rPr lang="en-US" sz="2500" dirty="0">
                <a:latin typeface="Bahnschrift" panose="020B0502040204020203" pitchFamily="34" charset="0"/>
              </a:rPr>
              <a:t> TDO collector proved to be an efficient collector for feldspar flotation eliminating the use of HF.</a:t>
            </a:r>
            <a:endParaRPr lang="tr-TR" sz="2500" dirty="0">
              <a:latin typeface="Bahnschrift" panose="020B0502040204020203" pitchFamily="34" charset="0"/>
            </a:endParaRPr>
          </a:p>
          <a:p>
            <a:pPr algn="just"/>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b="1" i="1" dirty="0">
                <a:latin typeface="Bahnschrift" panose="020B0502040204020203" pitchFamily="34" charset="0"/>
              </a:rPr>
              <a:t>Key words: </a:t>
            </a:r>
            <a:r>
              <a:rPr lang="en-US" sz="2500" i="1" dirty="0">
                <a:latin typeface="Bahnschrift" panose="020B0502040204020203" pitchFamily="34" charset="0"/>
              </a:rPr>
              <a:t>Feldspar, quartz, flotation, eco-friendly collector</a:t>
            </a:r>
            <a:endParaRPr lang="tr-TR" sz="2500" i="1" dirty="0">
              <a:latin typeface="Bahnschrift" panose="020B0502040204020203" pitchFamily="34" charset="0"/>
            </a:endParaRPr>
          </a:p>
          <a:p>
            <a:pPr algn="just"/>
            <a:endParaRPr lang="tr-TR" sz="2500" i="1" dirty="0">
              <a:latin typeface="Bahnschrift" panose="020B0502040204020203" pitchFamily="34" charset="0"/>
            </a:endParaRPr>
          </a:p>
          <a:p>
            <a:pPr algn="just"/>
            <a:endParaRPr lang="tr-TR" sz="2500" dirty="0">
              <a:latin typeface="Bahnschrift" panose="020B0502040204020203" pitchFamily="34" charset="0"/>
            </a:endParaRPr>
          </a:p>
          <a:p>
            <a:pPr algn="just"/>
            <a:endParaRPr lang="tr-TR" sz="2500" dirty="0">
              <a:latin typeface="Bahnschrift" panose="020B0502040204020203" pitchFamily="34" charset="0"/>
            </a:endParaRPr>
          </a:p>
          <a:p>
            <a:pPr algn="just"/>
            <a:r>
              <a:rPr lang="en-US" sz="2500" b="1" dirty="0">
                <a:latin typeface="Bahnschrift" panose="020B0502040204020203" pitchFamily="34" charset="0"/>
              </a:rPr>
              <a:t>1. INTRODUCTION</a:t>
            </a:r>
            <a:endParaRPr lang="tr-TR" sz="2500" dirty="0">
              <a:latin typeface="Bahnschrift" panose="020B0502040204020203" pitchFamily="34" charset="0"/>
            </a:endParaRP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fontAlgn="base"/>
            <a:r>
              <a:rPr lang="en-US" sz="2500" dirty="0">
                <a:latin typeface="Bahnschrift" panose="020B0502040204020203" pitchFamily="34" charset="0"/>
              </a:rPr>
              <a:t>Most of the feldspar minerals are used in glass and ceramics industry. Feldspars are also used in plastics, paint and welding electrodes. The ratio of K</a:t>
            </a:r>
            <a:r>
              <a:rPr lang="en-US" sz="2500" baseline="-25000" dirty="0">
                <a:latin typeface="Bahnschrift" panose="020B0502040204020203" pitchFamily="34" charset="0"/>
              </a:rPr>
              <a:t>2</a:t>
            </a:r>
            <a:r>
              <a:rPr lang="en-US" sz="2500" dirty="0">
                <a:latin typeface="Bahnschrift" panose="020B0502040204020203" pitchFamily="34" charset="0"/>
              </a:rPr>
              <a:t>O/Na</a:t>
            </a:r>
            <a:r>
              <a:rPr lang="en-US" sz="2500" baseline="-25000" dirty="0">
                <a:latin typeface="Bahnschrift" panose="020B0502040204020203" pitchFamily="34" charset="0"/>
              </a:rPr>
              <a:t>2</a:t>
            </a:r>
            <a:r>
              <a:rPr lang="en-US" sz="2500" dirty="0">
                <a:latin typeface="Bahnschrift" panose="020B0502040204020203" pitchFamily="34" charset="0"/>
              </a:rPr>
              <a:t>O and the presence of metal oxide impurities makes the quality of feldspar. The only enrichment method for feldspars is flotation with or without magnetic separation. The general circuit for purification of feldspar consists of three stages of flotation in very acidic medium. After </a:t>
            </a:r>
            <a:r>
              <a:rPr lang="en-US" sz="2500" dirty="0" err="1">
                <a:latin typeface="Bahnschrift" panose="020B0502040204020203" pitchFamily="34" charset="0"/>
              </a:rPr>
              <a:t>desliming</a:t>
            </a:r>
            <a:r>
              <a:rPr lang="en-US" sz="2500" dirty="0">
                <a:latin typeface="Bahnschrift" panose="020B0502040204020203" pitchFamily="34" charset="0"/>
              </a:rPr>
              <a:t>, in the first flotation stage, mica is removed with an amine collector. In the second stage, titanium and iron oxide minerals are removed using an anionic collector. In the third stage, feldspar is activated with fluoride ions using HF and floated with an amine to separate feldspar from remaining quartz (</a:t>
            </a:r>
            <a:r>
              <a:rPr lang="en-US" sz="2500" dirty="0" err="1">
                <a:latin typeface="Bahnschrift" panose="020B0502040204020203" pitchFamily="34" charset="0"/>
              </a:rPr>
              <a:t>Bayraktar</a:t>
            </a:r>
            <a:r>
              <a:rPr lang="en-US" sz="2500" dirty="0">
                <a:latin typeface="Bahnschrift" panose="020B0502040204020203" pitchFamily="34" charset="0"/>
              </a:rPr>
              <a:t> et al., 1997, </a:t>
            </a:r>
            <a:r>
              <a:rPr lang="en-US" sz="2500" dirty="0" err="1">
                <a:latin typeface="Bahnschrift" panose="020B0502040204020203" pitchFamily="34" charset="0"/>
              </a:rPr>
              <a:t>Çelik</a:t>
            </a:r>
            <a:r>
              <a:rPr lang="en-US" sz="2500" dirty="0">
                <a:latin typeface="Bahnschrift" panose="020B0502040204020203" pitchFamily="34" charset="0"/>
              </a:rPr>
              <a:t> et al., 1998, </a:t>
            </a:r>
            <a:r>
              <a:rPr lang="en-US" sz="2500" dirty="0" err="1">
                <a:latin typeface="Bahnschrift" panose="020B0502040204020203" pitchFamily="34" charset="0"/>
              </a:rPr>
              <a:t>Demir</a:t>
            </a:r>
            <a:r>
              <a:rPr lang="en-US" sz="2500" dirty="0">
                <a:latin typeface="Bahnschrift" panose="020B0502040204020203" pitchFamily="34" charset="0"/>
              </a:rPr>
              <a:t> et al., 2003).</a:t>
            </a:r>
            <a:endParaRPr lang="tr-TR" sz="2500" dirty="0">
              <a:latin typeface="Bahnschrift" panose="020B0502040204020203" pitchFamily="34" charset="0"/>
            </a:endParaRP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dirty="0">
                <a:latin typeface="Bahnschrift" panose="020B0502040204020203" pitchFamily="34" charset="0"/>
              </a:rPr>
              <a:t>The separation of feldspars from quartz by flotation applying the conventional HF-method is no longer acceptable from an environmental and health point of view. Moreover, new ceramic composite materials require high quality components for their industrial scale production. Therefore, the search for a new reagent for selective separation is under serious consideration. Previous studies have mainly concentrated on the separation mechanism of quartz and feldspar (</a:t>
            </a:r>
            <a:r>
              <a:rPr lang="tr-TR" sz="2500" dirty="0" err="1">
                <a:latin typeface="Bahnschrift" panose="020B0502040204020203" pitchFamily="34" charset="0"/>
              </a:rPr>
              <a:t>Sekulić</a:t>
            </a:r>
            <a:r>
              <a:rPr lang="tr-TR" sz="2500" dirty="0">
                <a:latin typeface="Bahnschrift" panose="020B0502040204020203" pitchFamily="34" charset="0"/>
              </a:rPr>
              <a:t> et al., 2004, </a:t>
            </a:r>
            <a:r>
              <a:rPr lang="tr-TR" sz="2500" dirty="0" err="1">
                <a:latin typeface="Bahnschrift" panose="020B0502040204020203" pitchFamily="34" charset="0"/>
              </a:rPr>
              <a:t>Salmawy</a:t>
            </a:r>
            <a:r>
              <a:rPr lang="tr-TR" sz="2500" dirty="0">
                <a:latin typeface="Bahnschrift" panose="020B0502040204020203" pitchFamily="34" charset="0"/>
              </a:rPr>
              <a:t> et al., 1993, Orhan </a:t>
            </a:r>
            <a:r>
              <a:rPr lang="tr-TR" sz="2500" dirty="0" err="1">
                <a:latin typeface="Bahnschrift" panose="020B0502040204020203" pitchFamily="34" charset="0"/>
              </a:rPr>
              <a:t>and</a:t>
            </a:r>
            <a:r>
              <a:rPr lang="tr-TR" sz="2500" dirty="0">
                <a:latin typeface="Bahnschrift" panose="020B0502040204020203" pitchFamily="34" charset="0"/>
              </a:rPr>
              <a:t> Bayraktar, 2006)</a:t>
            </a: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dirty="0">
                <a:latin typeface="Bahnschrift" panose="020B0502040204020203" pitchFamily="34" charset="0"/>
              </a:rPr>
              <a:t>A number of studies were conducted in which feldspar was floated without use of HF. The process described the uses of a mixture of cationic and anionic collectors in an acid circuit of about pH 2 without use of HF. </a:t>
            </a:r>
            <a:r>
              <a:rPr lang="en-US" sz="2500" dirty="0" err="1">
                <a:latin typeface="Bahnschrift" panose="020B0502040204020203" pitchFamily="34" charset="0"/>
              </a:rPr>
              <a:t>Alkyltrimethylene</a:t>
            </a:r>
            <a:r>
              <a:rPr lang="en-US" sz="2500" dirty="0">
                <a:latin typeface="Bahnschrift" panose="020B0502040204020203" pitchFamily="34" charset="0"/>
              </a:rPr>
              <a:t> diamine acetate together with sodium petroleum sulfonate are used as a collector, and acid pH is concentrated with either sulfuric or hydrochloric acid. Another collector suitable for feldspar flotation without the use of HF is </a:t>
            </a:r>
            <a:r>
              <a:rPr lang="en-US" sz="2500" dirty="0" err="1">
                <a:latin typeface="Bahnschrift" panose="020B0502040204020203" pitchFamily="34" charset="0"/>
              </a:rPr>
              <a:t>Duomeen</a:t>
            </a:r>
            <a:r>
              <a:rPr lang="en-US" sz="2500" dirty="0">
                <a:latin typeface="Bahnschrift" panose="020B0502040204020203" pitchFamily="34" charset="0"/>
              </a:rPr>
              <a:t> TD6 (N-tallow 1, 3 propylene diamine </a:t>
            </a:r>
            <a:r>
              <a:rPr lang="en-US" sz="2500" dirty="0" err="1">
                <a:latin typeface="Bahnschrift" panose="020B0502040204020203" pitchFamily="34" charset="0"/>
              </a:rPr>
              <a:t>dioleate</a:t>
            </a:r>
            <a:r>
              <a:rPr lang="en-US" sz="2500" dirty="0">
                <a:latin typeface="Bahnschrift" panose="020B0502040204020203" pitchFamily="34" charset="0"/>
              </a:rPr>
              <a:t>) with carboxylate anionic group instead of sulfonate gave good separation results (</a:t>
            </a:r>
            <a:r>
              <a:rPr lang="tr-TR" sz="2500" dirty="0" err="1">
                <a:latin typeface="Bahnschrift" panose="020B0502040204020203" pitchFamily="34" charset="0"/>
              </a:rPr>
              <a:t>Bulatovic</a:t>
            </a:r>
            <a:r>
              <a:rPr lang="tr-TR" sz="2500" dirty="0">
                <a:latin typeface="Bahnschrift" panose="020B0502040204020203" pitchFamily="34" charset="0"/>
              </a:rPr>
              <a:t>, 2015, </a:t>
            </a:r>
            <a:r>
              <a:rPr lang="tr-TR" sz="2500" dirty="0" err="1">
                <a:latin typeface="Bahnschrift" panose="020B0502040204020203" pitchFamily="34" charset="0"/>
              </a:rPr>
              <a:t>Liu</a:t>
            </a:r>
            <a:r>
              <a:rPr lang="tr-TR" sz="2500" dirty="0">
                <a:latin typeface="Bahnschrift" panose="020B0502040204020203" pitchFamily="34" charset="0"/>
              </a:rPr>
              <a:t> </a:t>
            </a:r>
            <a:r>
              <a:rPr lang="tr-TR" sz="2500" dirty="0" err="1">
                <a:latin typeface="Bahnschrift" panose="020B0502040204020203" pitchFamily="34" charset="0"/>
              </a:rPr>
              <a:t>and</a:t>
            </a:r>
            <a:r>
              <a:rPr lang="tr-TR" sz="2500" dirty="0">
                <a:latin typeface="Bahnschrift" panose="020B0502040204020203" pitchFamily="34" charset="0"/>
              </a:rPr>
              <a:t> </a:t>
            </a:r>
            <a:r>
              <a:rPr lang="tr-TR" sz="2500" dirty="0" err="1">
                <a:latin typeface="Bahnschrift" panose="020B0502040204020203" pitchFamily="34" charset="0"/>
              </a:rPr>
              <a:t>Gong</a:t>
            </a:r>
            <a:r>
              <a:rPr lang="tr-TR" sz="2500" dirty="0">
                <a:latin typeface="Bahnschrift" panose="020B0502040204020203" pitchFamily="34" charset="0"/>
              </a:rPr>
              <a:t>, 1985)</a:t>
            </a:r>
            <a:r>
              <a:rPr lang="en-US" sz="2500" dirty="0">
                <a:latin typeface="Bahnschrift" panose="020B0502040204020203" pitchFamily="34" charset="0"/>
              </a:rPr>
              <a:t>.</a:t>
            </a:r>
            <a:endParaRPr lang="tr-TR" sz="2500" dirty="0">
              <a:latin typeface="Bahnschrift" panose="020B0502040204020203" pitchFamily="34" charset="0"/>
            </a:endParaRPr>
          </a:p>
          <a:p>
            <a:pPr algn="just"/>
            <a:endParaRPr lang="tr-TR" sz="2500" dirty="0">
              <a:latin typeface="Bahnschrift" panose="020B0502040204020203" pitchFamily="34" charset="0"/>
            </a:endParaRPr>
          </a:p>
          <a:p>
            <a:pPr algn="just"/>
            <a:endParaRPr lang="tr-TR" sz="2500" dirty="0">
              <a:latin typeface="Bahnschrift" panose="020B0502040204020203" pitchFamily="34" charset="0"/>
            </a:endParaRPr>
          </a:p>
          <a:p>
            <a:pPr algn="just"/>
            <a:r>
              <a:rPr lang="en-US" sz="2500" dirty="0">
                <a:latin typeface="Bahnschrift" panose="020B0502040204020203" pitchFamily="34" charset="0"/>
              </a:rPr>
              <a:t> </a:t>
            </a:r>
            <a:r>
              <a:rPr lang="en-US" sz="2500" b="1" dirty="0">
                <a:latin typeface="Bahnschrift" panose="020B0502040204020203" pitchFamily="34" charset="0"/>
              </a:rPr>
              <a:t>2. MATERIAL AND METHODS</a:t>
            </a:r>
            <a:endParaRPr lang="tr-TR" sz="2500" dirty="0">
              <a:latin typeface="Bahnschrift" panose="020B0502040204020203" pitchFamily="34" charset="0"/>
            </a:endParaRP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fontAlgn="base"/>
            <a:r>
              <a:rPr lang="en-US" sz="2500" b="1" dirty="0">
                <a:latin typeface="Bahnschrift" panose="020B0502040204020203" pitchFamily="34" charset="0"/>
              </a:rPr>
              <a:t>2.1. Material</a:t>
            </a:r>
            <a:endParaRPr lang="tr-TR" sz="2500" dirty="0">
              <a:latin typeface="Bahnschrift" panose="020B0502040204020203" pitchFamily="34" charset="0"/>
            </a:endParaRP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fontAlgn="base"/>
            <a:r>
              <a:rPr lang="en-US" sz="2500" dirty="0">
                <a:latin typeface="Bahnschrift" panose="020B0502040204020203" pitchFamily="34" charset="0"/>
              </a:rPr>
              <a:t>A representative sample was obtained from </a:t>
            </a:r>
            <a:r>
              <a:rPr lang="en-US" sz="2500" dirty="0" err="1">
                <a:latin typeface="Bahnschrift" panose="020B0502040204020203" pitchFamily="34" charset="0"/>
              </a:rPr>
              <a:t>Muğla-Milas</a:t>
            </a:r>
            <a:r>
              <a:rPr lang="en-US" sz="2500" dirty="0">
                <a:latin typeface="Bahnschrift" panose="020B0502040204020203" pitchFamily="34" charset="0"/>
              </a:rPr>
              <a:t> region. According to screen analysis results 3,5% of the sample is +0,300 mm and 5,5% of the sample is -0.063 mm (Figure 1). According to the particle size distribution curve, d</a:t>
            </a:r>
            <a:r>
              <a:rPr lang="en-US" sz="2500" baseline="-25000" dirty="0">
                <a:latin typeface="Bahnschrift" panose="020B0502040204020203" pitchFamily="34" charset="0"/>
              </a:rPr>
              <a:t>80</a:t>
            </a:r>
            <a:r>
              <a:rPr lang="en-US" sz="2500" dirty="0">
                <a:latin typeface="Bahnschrift" panose="020B0502040204020203" pitchFamily="34" charset="0"/>
              </a:rPr>
              <a:t> particle size was determined as 0,210 mm.</a:t>
            </a:r>
            <a:endParaRPr lang="tr-TR" sz="2500" dirty="0">
              <a:latin typeface="Bahnschrift" panose="020B0502040204020203" pitchFamily="34" charset="0"/>
            </a:endParaRPr>
          </a:p>
          <a:p>
            <a:pPr algn="just" fontAlgn="base"/>
            <a:endParaRPr lang="tr-TR" sz="2500" dirty="0">
              <a:latin typeface="Bahnschrift" panose="020B0502040204020203" pitchFamily="34" charset="0"/>
            </a:endParaRPr>
          </a:p>
          <a:p>
            <a:pPr algn="just"/>
            <a:endParaRPr lang="tr-TR" sz="2500" dirty="0">
              <a:latin typeface="Bahnschrift" panose="020B0502040204020203" pitchFamily="34" charset="0"/>
            </a:endParaRPr>
          </a:p>
        </p:txBody>
      </p:sp>
      <p:sp>
        <p:nvSpPr>
          <p:cNvPr id="11" name="Metin kutusu 10"/>
          <p:cNvSpPr txBox="1"/>
          <p:nvPr/>
        </p:nvSpPr>
        <p:spPr>
          <a:xfrm>
            <a:off x="21843272" y="10112190"/>
            <a:ext cx="9720000" cy="30500657"/>
          </a:xfrm>
          <a:prstGeom prst="rect">
            <a:avLst/>
          </a:prstGeom>
          <a:noFill/>
          <a:ln>
            <a:noFill/>
          </a:ln>
        </p:spPr>
        <p:txBody>
          <a:bodyPr wrap="square" rtlCol="0">
            <a:spAutoFit/>
          </a:bodyPr>
          <a:lstStyle/>
          <a:p>
            <a:endParaRPr lang="tr-TR" sz="2400" b="1"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r>
              <a:rPr lang="en-US" sz="2000" dirty="0">
                <a:latin typeface="Bahnschrift" panose="020B0502040204020203" pitchFamily="34" charset="0"/>
              </a:rPr>
              <a:t>Figure 3. Flowsheet for DERNA7 Flotation including </a:t>
            </a:r>
            <a:r>
              <a:rPr lang="en-US" sz="2000" dirty="0" err="1">
                <a:latin typeface="Bahnschrift" panose="020B0502040204020203" pitchFamily="34" charset="0"/>
              </a:rPr>
              <a:t>mica+oxide</a:t>
            </a:r>
            <a:r>
              <a:rPr lang="en-US" sz="2000" dirty="0">
                <a:latin typeface="Bahnschrift" panose="020B0502040204020203" pitchFamily="34" charset="0"/>
              </a:rPr>
              <a:t> stage only</a:t>
            </a:r>
            <a:endParaRPr lang="tr-TR" sz="20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endParaRPr lang="tr-TR" sz="2400" dirty="0">
              <a:latin typeface="Bahnschrift" panose="020B0502040204020203" pitchFamily="34" charset="0"/>
            </a:endParaRPr>
          </a:p>
          <a:p>
            <a:pPr algn="ctr"/>
            <a:r>
              <a:rPr lang="en-GB" sz="2000" dirty="0">
                <a:latin typeface="Bahnschrift" panose="020B0502040204020203" pitchFamily="34" charset="0"/>
              </a:rPr>
              <a:t>Figure 4. Flowsheet for </a:t>
            </a:r>
            <a:r>
              <a:rPr lang="en-GB" sz="2000" dirty="0" err="1">
                <a:latin typeface="Bahnschrift" panose="020B0502040204020203" pitchFamily="34" charset="0"/>
              </a:rPr>
              <a:t>Duomeen</a:t>
            </a:r>
            <a:r>
              <a:rPr lang="en-GB" sz="2000" dirty="0">
                <a:latin typeface="Bahnschrift" panose="020B0502040204020203" pitchFamily="34" charset="0"/>
              </a:rPr>
              <a:t> TDO Flotation including mica and 2 stages of feldspar flotation</a:t>
            </a:r>
            <a:endParaRPr lang="tr-TR" sz="2000" b="1" dirty="0">
              <a:latin typeface="Bahnschrift" panose="020B0502040204020203" pitchFamily="34" charset="0"/>
            </a:endParaRPr>
          </a:p>
          <a:p>
            <a:pPr algn="just"/>
            <a:r>
              <a:rPr lang="en-US" sz="2400" dirty="0">
                <a:latin typeface="Bahnschrift" panose="020B0502040204020203" pitchFamily="34" charset="0"/>
              </a:rPr>
              <a:t>In Figure 4, flowsheet for </a:t>
            </a:r>
            <a:r>
              <a:rPr lang="en-US" sz="2400" dirty="0" err="1">
                <a:latin typeface="Bahnschrift" panose="020B0502040204020203" pitchFamily="34" charset="0"/>
              </a:rPr>
              <a:t>Duomeen</a:t>
            </a:r>
            <a:r>
              <a:rPr lang="en-US" sz="2400" dirty="0">
                <a:latin typeface="Bahnschrift" panose="020B0502040204020203" pitchFamily="34" charset="0"/>
              </a:rPr>
              <a:t> TDO Flotation including mica and 2 stages of feldspar flotation is shown. In these experiments </a:t>
            </a:r>
            <a:r>
              <a:rPr lang="en-US" sz="2400" dirty="0" err="1">
                <a:latin typeface="Bahnschrift" panose="020B0502040204020203" pitchFamily="34" charset="0"/>
              </a:rPr>
              <a:t>Duomeen</a:t>
            </a:r>
            <a:r>
              <a:rPr lang="en-US" sz="2400" dirty="0">
                <a:latin typeface="Bahnschrift" panose="020B0502040204020203" pitchFamily="34" charset="0"/>
              </a:rPr>
              <a:t> TDO (</a:t>
            </a:r>
            <a:r>
              <a:rPr lang="en-US" sz="2400" dirty="0" err="1">
                <a:latin typeface="Bahnschrift" panose="020B0502040204020203" pitchFamily="34" charset="0"/>
              </a:rPr>
              <a:t>tallowpropylene</a:t>
            </a:r>
            <a:r>
              <a:rPr lang="en-US" sz="2400" dirty="0">
                <a:latin typeface="Bahnschrift" panose="020B0502040204020203" pitchFamily="34" charset="0"/>
              </a:rPr>
              <a:t> diamine </a:t>
            </a:r>
            <a:r>
              <a:rPr lang="en-US" sz="2400" dirty="0" err="1">
                <a:latin typeface="Bahnschrift" panose="020B0502040204020203" pitchFamily="34" charset="0"/>
              </a:rPr>
              <a:t>dioleate</a:t>
            </a:r>
            <a:r>
              <a:rPr lang="en-US" sz="2400" dirty="0">
                <a:latin typeface="Bahnschrift" panose="020B0502040204020203" pitchFamily="34" charset="0"/>
              </a:rPr>
              <a:t>) as a cationic was used at pH 2. The results were successful compared with conventional feldspar flotation. The results are given in Table 2.</a:t>
            </a:r>
            <a:endParaRPr lang="tr-TR" sz="2400" dirty="0">
              <a:latin typeface="Bahnschrift" panose="020B0502040204020203" pitchFamily="34" charset="0"/>
            </a:endParaRPr>
          </a:p>
          <a:p>
            <a:pPr algn="just"/>
            <a:endParaRPr lang="tr-TR" sz="2400" b="1" dirty="0">
              <a:latin typeface="Bahnschrift" panose="020B0502040204020203" pitchFamily="34" charset="0"/>
            </a:endParaRPr>
          </a:p>
          <a:p>
            <a:pPr algn="just"/>
            <a:r>
              <a:rPr lang="en-US" sz="2400" b="1" dirty="0">
                <a:latin typeface="Bahnschrift" panose="020B0502040204020203" pitchFamily="34" charset="0"/>
              </a:rPr>
              <a:t>4. CONCLUSION</a:t>
            </a:r>
            <a:endParaRPr lang="tr-TR" sz="2400" dirty="0">
              <a:latin typeface="Bahnschrift" panose="020B0502040204020203" pitchFamily="34" charset="0"/>
            </a:endParaRPr>
          </a:p>
          <a:p>
            <a:pPr algn="just" fontAlgn="base"/>
            <a:r>
              <a:rPr lang="en-US" sz="2400" dirty="0">
                <a:latin typeface="Bahnschrift" panose="020B0502040204020203" pitchFamily="34" charset="0"/>
              </a:rPr>
              <a:t> </a:t>
            </a:r>
            <a:endParaRPr lang="tr-TR" sz="2400" dirty="0">
              <a:latin typeface="Bahnschrift" panose="020B0502040204020203" pitchFamily="34" charset="0"/>
            </a:endParaRPr>
          </a:p>
          <a:p>
            <a:pPr algn="just"/>
            <a:r>
              <a:rPr lang="en-US" sz="2400" dirty="0">
                <a:latin typeface="Bahnschrift" panose="020B0502040204020203" pitchFamily="34" charset="0"/>
              </a:rPr>
              <a:t>The latest results are a feldspar concentrate with 11,15 % alkali (Na</a:t>
            </a:r>
            <a:r>
              <a:rPr lang="en-US" sz="2400" baseline="-25000" dirty="0">
                <a:latin typeface="Bahnschrift" panose="020B0502040204020203" pitchFamily="34" charset="0"/>
              </a:rPr>
              <a:t>2</a:t>
            </a:r>
            <a:r>
              <a:rPr lang="en-US" sz="2400" dirty="0">
                <a:latin typeface="Bahnschrift" panose="020B0502040204020203" pitchFamily="34" charset="0"/>
              </a:rPr>
              <a:t>O+CaO) grade for the conventional flotation using HF, a feldspar concentrate with 11,57% (Na</a:t>
            </a:r>
            <a:r>
              <a:rPr lang="en-US" sz="2400" baseline="-25000" dirty="0">
                <a:latin typeface="Bahnschrift" panose="020B0502040204020203" pitchFamily="34" charset="0"/>
              </a:rPr>
              <a:t>2</a:t>
            </a:r>
            <a:r>
              <a:rPr lang="en-US" sz="2400" dirty="0">
                <a:latin typeface="Bahnschrift" panose="020B0502040204020203" pitchFamily="34" charset="0"/>
              </a:rPr>
              <a:t>O+CaO) grade for the flotation with </a:t>
            </a:r>
            <a:r>
              <a:rPr lang="en-US" sz="2400" dirty="0" err="1">
                <a:latin typeface="Bahnschrift" panose="020B0502040204020203" pitchFamily="34" charset="0"/>
              </a:rPr>
              <a:t>Duomeen</a:t>
            </a:r>
            <a:r>
              <a:rPr lang="en-US" sz="2400" dirty="0">
                <a:latin typeface="Bahnschrift" panose="020B0502040204020203" pitchFamily="34" charset="0"/>
              </a:rPr>
              <a:t> TDO with similar recoveries. The alkali grade of oxalic acid type collectors flotation remained lower compared to others. The eco-friendly </a:t>
            </a:r>
            <a:r>
              <a:rPr lang="en-US" sz="2400" dirty="0" err="1">
                <a:latin typeface="Bahnschrift" panose="020B0502040204020203" pitchFamily="34" charset="0"/>
              </a:rPr>
              <a:t>Duomeen</a:t>
            </a:r>
            <a:r>
              <a:rPr lang="en-US" sz="2400" dirty="0">
                <a:latin typeface="Bahnschrift" panose="020B0502040204020203" pitchFamily="34" charset="0"/>
              </a:rPr>
              <a:t> TDO collector proved to be an efficient collector for feldspar flotation eliminating the use of HF. </a:t>
            </a:r>
            <a:endParaRPr lang="tr-TR" sz="2400" dirty="0">
              <a:latin typeface="Bahnschrift" panose="020B0502040204020203" pitchFamily="34" charset="0"/>
            </a:endParaRPr>
          </a:p>
          <a:p>
            <a:endParaRPr lang="tr-TR" sz="2400" b="1" dirty="0">
              <a:latin typeface="Bahnschrift" panose="020B0502040204020203" pitchFamily="34" charset="0"/>
            </a:endParaRPr>
          </a:p>
          <a:p>
            <a:pPr algn="ctr"/>
            <a:r>
              <a:rPr lang="en-GB" sz="2000" dirty="0">
                <a:latin typeface="Bahnschrift" panose="020B0502040204020203" pitchFamily="34" charset="0"/>
              </a:rPr>
              <a:t>Table 2. Flotation test results</a:t>
            </a:r>
            <a:endParaRPr lang="tr-TR" sz="20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endParaRPr lang="tr-TR" sz="2400" b="1" dirty="0">
              <a:latin typeface="Bahnschrift" panose="020B0502040204020203" pitchFamily="34" charset="0"/>
            </a:endParaRPr>
          </a:p>
          <a:p>
            <a:r>
              <a:rPr lang="en-US" sz="2400" b="1" dirty="0">
                <a:latin typeface="Bahnschrift" panose="020B0502040204020203" pitchFamily="34" charset="0"/>
              </a:rPr>
              <a:t>REFERENCES</a:t>
            </a:r>
            <a:endParaRPr lang="tr-TR" sz="2400" dirty="0">
              <a:latin typeface="Bahnschrift" panose="020B0502040204020203" pitchFamily="34" charset="0"/>
            </a:endParaRPr>
          </a:p>
          <a:p>
            <a:r>
              <a:rPr lang="en-US" sz="2400" b="1" dirty="0">
                <a:latin typeface="Bahnschrift" panose="020B0502040204020203" pitchFamily="34" charset="0"/>
              </a:rPr>
              <a:t> </a:t>
            </a:r>
            <a:endParaRPr lang="tr-TR" sz="2400" dirty="0">
              <a:latin typeface="Bahnschrift" panose="020B0502040204020203" pitchFamily="34" charset="0"/>
            </a:endParaRPr>
          </a:p>
          <a:p>
            <a:r>
              <a:rPr lang="tr-TR" sz="2400" dirty="0">
                <a:latin typeface="Bahnschrift" panose="020B0502040204020203" pitchFamily="34" charset="0"/>
              </a:rPr>
              <a:t>Bayraktar, İ., </a:t>
            </a:r>
            <a:r>
              <a:rPr lang="tr-TR" sz="2400" dirty="0" err="1">
                <a:latin typeface="Bahnschrift" panose="020B0502040204020203" pitchFamily="34" charset="0"/>
              </a:rPr>
              <a:t>Ersayin</a:t>
            </a:r>
            <a:r>
              <a:rPr lang="tr-TR" sz="2400" dirty="0">
                <a:latin typeface="Bahnschrift" panose="020B0502040204020203" pitchFamily="34" charset="0"/>
              </a:rPr>
              <a:t>, S., Gülsoy Ö. Y., (1997) “</a:t>
            </a:r>
            <a:r>
              <a:rPr lang="tr-TR" sz="2400" dirty="0" err="1">
                <a:latin typeface="Bahnschrift" panose="020B0502040204020203" pitchFamily="34" charset="0"/>
              </a:rPr>
              <a:t>Upgrading</a:t>
            </a:r>
            <a:r>
              <a:rPr lang="tr-TR" sz="2400" dirty="0">
                <a:latin typeface="Bahnschrift" panose="020B0502040204020203" pitchFamily="34" charset="0"/>
              </a:rPr>
              <a:t> </a:t>
            </a:r>
            <a:r>
              <a:rPr lang="tr-TR" sz="2400" dirty="0" err="1">
                <a:latin typeface="Bahnschrift" panose="020B0502040204020203" pitchFamily="34" charset="0"/>
              </a:rPr>
              <a:t>titanium</a:t>
            </a:r>
            <a:r>
              <a:rPr lang="tr-TR" sz="2400" dirty="0">
                <a:latin typeface="Bahnschrift" panose="020B0502040204020203" pitchFamily="34" charset="0"/>
              </a:rPr>
              <a:t> </a:t>
            </a:r>
            <a:r>
              <a:rPr lang="tr-TR" sz="2400" dirty="0" err="1">
                <a:latin typeface="Bahnschrift" panose="020B0502040204020203" pitchFamily="34" charset="0"/>
              </a:rPr>
              <a:t>bearing</a:t>
            </a:r>
            <a:r>
              <a:rPr lang="tr-TR" sz="2400" dirty="0">
                <a:latin typeface="Bahnschrift" panose="020B0502040204020203" pitchFamily="34" charset="0"/>
              </a:rPr>
              <a:t> </a:t>
            </a:r>
            <a:r>
              <a:rPr lang="tr-TR" sz="2400" dirty="0" err="1">
                <a:latin typeface="Bahnschrift" panose="020B0502040204020203" pitchFamily="34" charset="0"/>
              </a:rPr>
              <a:t>Na-feldspar</a:t>
            </a:r>
            <a:r>
              <a:rPr lang="tr-TR" sz="2400" dirty="0">
                <a:latin typeface="Bahnschrift" panose="020B0502040204020203" pitchFamily="34" charset="0"/>
              </a:rPr>
              <a:t> </a:t>
            </a:r>
            <a:r>
              <a:rPr lang="tr-TR" sz="2400" dirty="0" err="1">
                <a:latin typeface="Bahnschrift" panose="020B0502040204020203" pitchFamily="34" charset="0"/>
              </a:rPr>
              <a:t>by</a:t>
            </a:r>
            <a:r>
              <a:rPr lang="tr-TR" sz="2400" dirty="0">
                <a:latin typeface="Bahnschrift" panose="020B0502040204020203" pitchFamily="34" charset="0"/>
              </a:rPr>
              <a:t>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using</a:t>
            </a:r>
            <a:r>
              <a:rPr lang="tr-TR" sz="2400" dirty="0">
                <a:latin typeface="Bahnschrift" panose="020B0502040204020203" pitchFamily="34" charset="0"/>
              </a:rPr>
              <a:t> </a:t>
            </a:r>
            <a:r>
              <a:rPr lang="tr-TR" sz="2400" dirty="0" err="1">
                <a:latin typeface="Bahnschrift" panose="020B0502040204020203" pitchFamily="34" charset="0"/>
              </a:rPr>
              <a:t>sulphonates</a:t>
            </a:r>
            <a:r>
              <a:rPr lang="tr-TR" sz="2400" dirty="0">
                <a:latin typeface="Bahnschrift" panose="020B0502040204020203" pitchFamily="34" charset="0"/>
              </a:rPr>
              <a:t>, </a:t>
            </a:r>
            <a:r>
              <a:rPr lang="tr-TR" sz="2400" dirty="0" err="1">
                <a:latin typeface="Bahnschrift" panose="020B0502040204020203" pitchFamily="34" charset="0"/>
              </a:rPr>
              <a:t>succinamate</a:t>
            </a:r>
            <a:r>
              <a:rPr lang="tr-TR" sz="2400" dirty="0">
                <a:latin typeface="Bahnschrift" panose="020B0502040204020203" pitchFamily="34" charset="0"/>
              </a:rPr>
              <a:t> </a:t>
            </a:r>
            <a:r>
              <a:rPr lang="tr-TR" sz="2400" dirty="0" err="1">
                <a:latin typeface="Bahnschrift" panose="020B0502040204020203" pitchFamily="34" charset="0"/>
              </a:rPr>
              <a:t>and</a:t>
            </a:r>
            <a:r>
              <a:rPr lang="tr-TR" sz="2400" dirty="0">
                <a:latin typeface="Bahnschrift" panose="020B0502040204020203" pitchFamily="34" charset="0"/>
              </a:rPr>
              <a:t> </a:t>
            </a:r>
            <a:r>
              <a:rPr lang="tr-TR" sz="2400" dirty="0" err="1">
                <a:latin typeface="Bahnschrift" panose="020B0502040204020203" pitchFamily="34" charset="0"/>
              </a:rPr>
              <a:t>soaps</a:t>
            </a:r>
            <a:r>
              <a:rPr lang="tr-TR" sz="2400" dirty="0">
                <a:latin typeface="Bahnschrift" panose="020B0502040204020203" pitchFamily="34" charset="0"/>
              </a:rPr>
              <a:t> of </a:t>
            </a:r>
            <a:r>
              <a:rPr lang="tr-TR" sz="2400" dirty="0" err="1">
                <a:latin typeface="Bahnschrift" panose="020B0502040204020203" pitchFamily="34" charset="0"/>
              </a:rPr>
              <a:t>vegetable</a:t>
            </a:r>
            <a:r>
              <a:rPr lang="tr-TR" sz="2400" dirty="0">
                <a:latin typeface="Bahnschrift" panose="020B0502040204020203" pitchFamily="34" charset="0"/>
              </a:rPr>
              <a:t> </a:t>
            </a:r>
            <a:r>
              <a:rPr lang="tr-TR" sz="2400" dirty="0" err="1">
                <a:latin typeface="Bahnschrift" panose="020B0502040204020203" pitchFamily="34" charset="0"/>
              </a:rPr>
              <a:t>oils</a:t>
            </a:r>
            <a:r>
              <a:rPr lang="tr-TR" sz="2400" dirty="0">
                <a:latin typeface="Bahnschrift" panose="020B0502040204020203" pitchFamily="34" charset="0"/>
              </a:rPr>
              <a:t>”, </a:t>
            </a:r>
            <a:r>
              <a:rPr lang="tr-TR" sz="2400" dirty="0" err="1">
                <a:latin typeface="Bahnschrift" panose="020B0502040204020203" pitchFamily="34" charset="0"/>
              </a:rPr>
              <a:t>Minerals</a:t>
            </a:r>
            <a:r>
              <a:rPr lang="tr-TR" sz="2400" dirty="0">
                <a:latin typeface="Bahnschrift" panose="020B0502040204020203" pitchFamily="34" charset="0"/>
              </a:rPr>
              <a:t> </a:t>
            </a:r>
            <a:r>
              <a:rPr lang="tr-TR" sz="2400" dirty="0" err="1">
                <a:latin typeface="Bahnschrift" panose="020B0502040204020203" pitchFamily="34" charset="0"/>
              </a:rPr>
              <a:t>Engineering</a:t>
            </a:r>
            <a:r>
              <a:rPr lang="tr-TR" sz="2400" dirty="0">
                <a:latin typeface="Bahnschrift" panose="020B0502040204020203" pitchFamily="34" charset="0"/>
              </a:rPr>
              <a:t>, 10 (12) 1363-1374.</a:t>
            </a:r>
          </a:p>
          <a:p>
            <a:r>
              <a:rPr lang="tr-TR" sz="2400" dirty="0">
                <a:latin typeface="Bahnschrift" panose="020B0502040204020203" pitchFamily="34" charset="0"/>
              </a:rPr>
              <a:t> </a:t>
            </a:r>
          </a:p>
          <a:p>
            <a:r>
              <a:rPr lang="tr-TR" sz="2400" dirty="0" err="1">
                <a:latin typeface="Bahnschrift" panose="020B0502040204020203" pitchFamily="34" charset="0"/>
              </a:rPr>
              <a:t>Bulatovic</a:t>
            </a:r>
            <a:r>
              <a:rPr lang="tr-TR" sz="2400" dirty="0">
                <a:latin typeface="Bahnschrift" panose="020B0502040204020203" pitchFamily="34" charset="0"/>
              </a:rPr>
              <a:t>, S. M., (2015), </a:t>
            </a:r>
            <a:r>
              <a:rPr lang="tr-TR" sz="2400" dirty="0" err="1">
                <a:latin typeface="Bahnschrift" panose="020B0502040204020203" pitchFamily="34" charset="0"/>
              </a:rPr>
              <a:t>Chapter</a:t>
            </a:r>
            <a:r>
              <a:rPr lang="tr-TR" sz="2400" dirty="0">
                <a:latin typeface="Bahnschrift" panose="020B0502040204020203" pitchFamily="34" charset="0"/>
              </a:rPr>
              <a:t> 32-Beneficiation of </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Ore</a:t>
            </a:r>
            <a:r>
              <a:rPr lang="tr-TR" sz="2400" dirty="0">
                <a:latin typeface="Bahnschrift" panose="020B0502040204020203" pitchFamily="34" charset="0"/>
              </a:rPr>
              <a:t>, </a:t>
            </a:r>
            <a:r>
              <a:rPr lang="tr-TR" sz="2400" dirty="0" err="1">
                <a:latin typeface="Bahnschrift" panose="020B0502040204020203" pitchFamily="34" charset="0"/>
              </a:rPr>
              <a:t>Handbook</a:t>
            </a:r>
            <a:r>
              <a:rPr lang="tr-TR" sz="2400" dirty="0">
                <a:latin typeface="Bahnschrift" panose="020B0502040204020203" pitchFamily="34" charset="0"/>
              </a:rPr>
              <a:t> of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Reagents</a:t>
            </a:r>
            <a:r>
              <a:rPr lang="tr-TR" sz="2400" dirty="0">
                <a:latin typeface="Bahnschrift" panose="020B0502040204020203" pitchFamily="34" charset="0"/>
              </a:rPr>
              <a:t>: </a:t>
            </a:r>
            <a:r>
              <a:rPr lang="tr-TR" sz="2400" dirty="0" err="1">
                <a:latin typeface="Bahnschrift" panose="020B0502040204020203" pitchFamily="34" charset="0"/>
              </a:rPr>
              <a:t>Chemistry</a:t>
            </a:r>
            <a:r>
              <a:rPr lang="tr-TR" sz="2400" dirty="0">
                <a:latin typeface="Bahnschrift" panose="020B0502040204020203" pitchFamily="34" charset="0"/>
              </a:rPr>
              <a:t>, </a:t>
            </a:r>
            <a:r>
              <a:rPr lang="tr-TR" sz="2400" dirty="0" err="1">
                <a:latin typeface="Bahnschrift" panose="020B0502040204020203" pitchFamily="34" charset="0"/>
              </a:rPr>
              <a:t>Theory</a:t>
            </a:r>
            <a:r>
              <a:rPr lang="tr-TR" sz="2400" dirty="0">
                <a:latin typeface="Bahnschrift" panose="020B0502040204020203" pitchFamily="34" charset="0"/>
              </a:rPr>
              <a:t> </a:t>
            </a:r>
            <a:r>
              <a:rPr lang="tr-TR" sz="2400" dirty="0" err="1">
                <a:latin typeface="Bahnschrift" panose="020B0502040204020203" pitchFamily="34" charset="0"/>
              </a:rPr>
              <a:t>and</a:t>
            </a:r>
            <a:r>
              <a:rPr lang="tr-TR" sz="2400" dirty="0">
                <a:latin typeface="Bahnschrift" panose="020B0502040204020203" pitchFamily="34" charset="0"/>
              </a:rPr>
              <a:t> </a:t>
            </a:r>
            <a:r>
              <a:rPr lang="tr-TR" sz="2400" dirty="0" err="1">
                <a:latin typeface="Bahnschrift" panose="020B0502040204020203" pitchFamily="34" charset="0"/>
              </a:rPr>
              <a:t>Practice</a:t>
            </a:r>
            <a:r>
              <a:rPr lang="tr-TR" sz="2400" dirty="0">
                <a:latin typeface="Bahnschrift" panose="020B0502040204020203" pitchFamily="34" charset="0"/>
              </a:rPr>
              <a:t>, 107-119.</a:t>
            </a:r>
          </a:p>
          <a:p>
            <a:r>
              <a:rPr lang="tr-TR" sz="2400" dirty="0">
                <a:latin typeface="Bahnschrift" panose="020B0502040204020203" pitchFamily="34" charset="0"/>
              </a:rPr>
              <a:t> </a:t>
            </a:r>
          </a:p>
          <a:p>
            <a:r>
              <a:rPr lang="tr-TR" sz="2400" dirty="0">
                <a:latin typeface="Bahnschrift" panose="020B0502040204020203" pitchFamily="34" charset="0"/>
              </a:rPr>
              <a:t>Çelik, M. S., Can, S. I., Eren, R. H.,(1998) “</a:t>
            </a:r>
            <a:r>
              <a:rPr lang="tr-TR" sz="2400" dirty="0" err="1">
                <a:latin typeface="Bahnschrift" panose="020B0502040204020203" pitchFamily="34" charset="0"/>
              </a:rPr>
              <a:t>Removal</a:t>
            </a:r>
            <a:r>
              <a:rPr lang="tr-TR" sz="2400" dirty="0">
                <a:latin typeface="Bahnschrift" panose="020B0502040204020203" pitchFamily="34" charset="0"/>
              </a:rPr>
              <a:t> of </a:t>
            </a:r>
            <a:r>
              <a:rPr lang="tr-TR" sz="2400" dirty="0" err="1">
                <a:latin typeface="Bahnschrift" panose="020B0502040204020203" pitchFamily="34" charset="0"/>
              </a:rPr>
              <a:t>titanium</a:t>
            </a:r>
            <a:r>
              <a:rPr lang="tr-TR" sz="2400" dirty="0">
                <a:latin typeface="Bahnschrift" panose="020B0502040204020203" pitchFamily="34" charset="0"/>
              </a:rPr>
              <a:t> </a:t>
            </a:r>
            <a:r>
              <a:rPr lang="tr-TR" sz="2400" dirty="0" err="1">
                <a:latin typeface="Bahnschrift" panose="020B0502040204020203" pitchFamily="34" charset="0"/>
              </a:rPr>
              <a:t>impurities</a:t>
            </a:r>
            <a:r>
              <a:rPr lang="tr-TR" sz="2400" dirty="0">
                <a:latin typeface="Bahnschrift" panose="020B0502040204020203" pitchFamily="34" charset="0"/>
              </a:rPr>
              <a:t> </a:t>
            </a:r>
            <a:r>
              <a:rPr lang="tr-TR" sz="2400" dirty="0" err="1">
                <a:latin typeface="Bahnschrift" panose="020B0502040204020203" pitchFamily="34" charset="0"/>
              </a:rPr>
              <a:t>from</a:t>
            </a:r>
            <a:r>
              <a:rPr lang="tr-TR" sz="2400" dirty="0">
                <a:latin typeface="Bahnschrift" panose="020B0502040204020203" pitchFamily="34" charset="0"/>
              </a:rPr>
              <a:t> </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ores</a:t>
            </a:r>
            <a:r>
              <a:rPr lang="tr-TR" sz="2400" dirty="0">
                <a:latin typeface="Bahnschrift" panose="020B0502040204020203" pitchFamily="34" charset="0"/>
              </a:rPr>
              <a:t> </a:t>
            </a:r>
            <a:r>
              <a:rPr lang="tr-TR" sz="2400" dirty="0" err="1">
                <a:latin typeface="Bahnschrift" panose="020B0502040204020203" pitchFamily="34" charset="0"/>
              </a:rPr>
              <a:t>by</a:t>
            </a:r>
            <a:r>
              <a:rPr lang="tr-TR" sz="2400" dirty="0">
                <a:latin typeface="Bahnschrift" panose="020B0502040204020203" pitchFamily="34" charset="0"/>
              </a:rPr>
              <a:t> </a:t>
            </a:r>
            <a:r>
              <a:rPr lang="tr-TR" sz="2400" dirty="0" err="1">
                <a:latin typeface="Bahnschrift" panose="020B0502040204020203" pitchFamily="34" charset="0"/>
              </a:rPr>
              <a:t>new</a:t>
            </a:r>
            <a:r>
              <a:rPr lang="tr-TR" sz="2400" dirty="0">
                <a:latin typeface="Bahnschrift" panose="020B0502040204020203" pitchFamily="34" charset="0"/>
              </a:rPr>
              <a:t>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collectors</a:t>
            </a:r>
            <a:r>
              <a:rPr lang="tr-TR" sz="2400" dirty="0">
                <a:latin typeface="Bahnschrift" panose="020B0502040204020203" pitchFamily="34" charset="0"/>
              </a:rPr>
              <a:t>”, </a:t>
            </a:r>
            <a:r>
              <a:rPr lang="tr-TR" sz="2400" dirty="0" err="1">
                <a:latin typeface="Bahnschrift" panose="020B0502040204020203" pitchFamily="34" charset="0"/>
              </a:rPr>
              <a:t>Minerals</a:t>
            </a:r>
            <a:r>
              <a:rPr lang="tr-TR" sz="2400" dirty="0">
                <a:latin typeface="Bahnschrift" panose="020B0502040204020203" pitchFamily="34" charset="0"/>
              </a:rPr>
              <a:t> </a:t>
            </a:r>
            <a:r>
              <a:rPr lang="tr-TR" sz="2400" dirty="0" err="1">
                <a:latin typeface="Bahnschrift" panose="020B0502040204020203" pitchFamily="34" charset="0"/>
              </a:rPr>
              <a:t>Engineering</a:t>
            </a:r>
            <a:r>
              <a:rPr lang="tr-TR" sz="2400" dirty="0">
                <a:latin typeface="Bahnschrift" panose="020B0502040204020203" pitchFamily="34" charset="0"/>
              </a:rPr>
              <a:t>, 11 (12) 1201-1208.</a:t>
            </a:r>
          </a:p>
          <a:p>
            <a:r>
              <a:rPr lang="tr-TR" sz="2400" dirty="0">
                <a:latin typeface="Bahnschrift" panose="020B0502040204020203" pitchFamily="34" charset="0"/>
              </a:rPr>
              <a:t> </a:t>
            </a:r>
          </a:p>
          <a:p>
            <a:r>
              <a:rPr lang="tr-TR" sz="2400" dirty="0">
                <a:latin typeface="Bahnschrift" panose="020B0502040204020203" pitchFamily="34" charset="0"/>
              </a:rPr>
              <a:t>Demir, C., </a:t>
            </a:r>
            <a:r>
              <a:rPr lang="tr-TR" sz="2400" dirty="0" err="1">
                <a:latin typeface="Bahnschrift" panose="020B0502040204020203" pitchFamily="34" charset="0"/>
              </a:rPr>
              <a:t>Bentli</a:t>
            </a:r>
            <a:r>
              <a:rPr lang="tr-TR" sz="2400" dirty="0">
                <a:latin typeface="Bahnschrift" panose="020B0502040204020203" pitchFamily="34" charset="0"/>
              </a:rPr>
              <a:t>, I., </a:t>
            </a:r>
            <a:r>
              <a:rPr lang="tr-TR" sz="2400" dirty="0" err="1">
                <a:latin typeface="Bahnschrift" panose="020B0502040204020203" pitchFamily="34" charset="0"/>
              </a:rPr>
              <a:t>Gülgönül</a:t>
            </a:r>
            <a:r>
              <a:rPr lang="tr-TR" sz="2400" dirty="0">
                <a:latin typeface="Bahnschrift" panose="020B0502040204020203" pitchFamily="34" charset="0"/>
              </a:rPr>
              <a:t>. I., Çelik, M. S., (2003) “</a:t>
            </a:r>
            <a:r>
              <a:rPr lang="tr-TR" sz="2400" dirty="0" err="1">
                <a:latin typeface="Bahnschrift" panose="020B0502040204020203" pitchFamily="34" charset="0"/>
              </a:rPr>
              <a:t>Effects</a:t>
            </a:r>
            <a:r>
              <a:rPr lang="tr-TR" sz="2400" dirty="0">
                <a:latin typeface="Bahnschrift" panose="020B0502040204020203" pitchFamily="34" charset="0"/>
              </a:rPr>
              <a:t> of </a:t>
            </a:r>
            <a:r>
              <a:rPr lang="tr-TR" sz="2400" dirty="0" err="1">
                <a:latin typeface="Bahnschrift" panose="020B0502040204020203" pitchFamily="34" charset="0"/>
              </a:rPr>
              <a:t>bivalent</a:t>
            </a:r>
            <a:r>
              <a:rPr lang="tr-TR" sz="2400" dirty="0">
                <a:latin typeface="Bahnschrift" panose="020B0502040204020203" pitchFamily="34" charset="0"/>
              </a:rPr>
              <a:t> </a:t>
            </a:r>
            <a:r>
              <a:rPr lang="tr-TR" sz="2400" dirty="0" err="1">
                <a:latin typeface="Bahnschrift" panose="020B0502040204020203" pitchFamily="34" charset="0"/>
              </a:rPr>
              <a:t>salts</a:t>
            </a:r>
            <a:r>
              <a:rPr lang="tr-TR" sz="2400" dirty="0">
                <a:latin typeface="Bahnschrift" panose="020B0502040204020203" pitchFamily="34" charset="0"/>
              </a:rPr>
              <a:t> on </a:t>
            </a:r>
            <a:r>
              <a:rPr lang="tr-TR" sz="2400" dirty="0" err="1">
                <a:latin typeface="Bahnschrift" panose="020B0502040204020203" pitchFamily="34" charset="0"/>
              </a:rPr>
              <a:t>the</a:t>
            </a:r>
            <a:r>
              <a:rPr lang="tr-TR" sz="2400" dirty="0">
                <a:latin typeface="Bahnschrift" panose="020B0502040204020203" pitchFamily="34" charset="0"/>
              </a:rPr>
              <a:t>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separation</a:t>
            </a:r>
            <a:r>
              <a:rPr lang="tr-TR" sz="2400" dirty="0">
                <a:latin typeface="Bahnschrift" panose="020B0502040204020203" pitchFamily="34" charset="0"/>
              </a:rPr>
              <a:t> of </a:t>
            </a:r>
            <a:r>
              <a:rPr lang="tr-TR" sz="2400" dirty="0" err="1">
                <a:latin typeface="Bahnschrift" panose="020B0502040204020203" pitchFamily="34" charset="0"/>
              </a:rPr>
              <a:t>Na-feldspar</a:t>
            </a:r>
            <a:r>
              <a:rPr lang="tr-TR" sz="2400" dirty="0">
                <a:latin typeface="Bahnschrift" panose="020B0502040204020203" pitchFamily="34" charset="0"/>
              </a:rPr>
              <a:t> </a:t>
            </a:r>
            <a:r>
              <a:rPr lang="tr-TR" sz="2400" dirty="0" err="1">
                <a:latin typeface="Bahnschrift" panose="020B0502040204020203" pitchFamily="34" charset="0"/>
              </a:rPr>
              <a:t>from</a:t>
            </a:r>
            <a:r>
              <a:rPr lang="tr-TR" sz="2400" dirty="0">
                <a:latin typeface="Bahnschrift" panose="020B0502040204020203" pitchFamily="34" charset="0"/>
              </a:rPr>
              <a:t> K-</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Minerals</a:t>
            </a:r>
            <a:r>
              <a:rPr lang="tr-TR" sz="2400" dirty="0">
                <a:latin typeface="Bahnschrift" panose="020B0502040204020203" pitchFamily="34" charset="0"/>
              </a:rPr>
              <a:t> </a:t>
            </a:r>
            <a:r>
              <a:rPr lang="tr-TR" sz="2400" dirty="0" err="1">
                <a:latin typeface="Bahnschrift" panose="020B0502040204020203" pitchFamily="34" charset="0"/>
              </a:rPr>
              <a:t>Engineering</a:t>
            </a:r>
            <a:r>
              <a:rPr lang="tr-TR" sz="2400" dirty="0">
                <a:latin typeface="Bahnschrift" panose="020B0502040204020203" pitchFamily="34" charset="0"/>
              </a:rPr>
              <a:t>, 16 (6) 551-554.</a:t>
            </a:r>
          </a:p>
          <a:p>
            <a:r>
              <a:rPr lang="tr-TR" sz="2400" dirty="0">
                <a:latin typeface="Bahnschrift" panose="020B0502040204020203" pitchFamily="34" charset="0"/>
              </a:rPr>
              <a:t> </a:t>
            </a:r>
          </a:p>
          <a:p>
            <a:r>
              <a:rPr lang="tr-TR" sz="2400" dirty="0" err="1">
                <a:latin typeface="Bahnschrift" panose="020B0502040204020203" pitchFamily="34" charset="0"/>
              </a:rPr>
              <a:t>Liu</a:t>
            </a:r>
            <a:r>
              <a:rPr lang="tr-TR" sz="2400" dirty="0">
                <a:latin typeface="Bahnschrift" panose="020B0502040204020203" pitchFamily="34" charset="0"/>
              </a:rPr>
              <a:t>, Y., </a:t>
            </a:r>
            <a:r>
              <a:rPr lang="tr-TR" sz="2400" dirty="0" err="1">
                <a:latin typeface="Bahnschrift" panose="020B0502040204020203" pitchFamily="34" charset="0"/>
              </a:rPr>
              <a:t>Gong</a:t>
            </a:r>
            <a:r>
              <a:rPr lang="tr-TR" sz="2400" dirty="0">
                <a:latin typeface="Bahnschrift" panose="020B0502040204020203" pitchFamily="34" charset="0"/>
              </a:rPr>
              <a:t>, Y., (1985), “A </a:t>
            </a:r>
            <a:r>
              <a:rPr lang="tr-TR" sz="2400" dirty="0" err="1">
                <a:latin typeface="Bahnschrift" panose="020B0502040204020203" pitchFamily="34" charset="0"/>
              </a:rPr>
              <a:t>new</a:t>
            </a:r>
            <a:r>
              <a:rPr lang="tr-TR" sz="2400" dirty="0">
                <a:latin typeface="Bahnschrift" panose="020B0502040204020203" pitchFamily="34" charset="0"/>
              </a:rPr>
              <a:t>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technique</a:t>
            </a:r>
            <a:r>
              <a:rPr lang="tr-TR" sz="2400" dirty="0">
                <a:latin typeface="Bahnschrift" panose="020B0502040204020203" pitchFamily="34" charset="0"/>
              </a:rPr>
              <a:t> </a:t>
            </a:r>
            <a:r>
              <a:rPr lang="tr-TR" sz="2400" dirty="0" err="1">
                <a:latin typeface="Bahnschrift" panose="020B0502040204020203" pitchFamily="34" charset="0"/>
              </a:rPr>
              <a:t>for</a:t>
            </a:r>
            <a:r>
              <a:rPr lang="tr-TR" sz="2400" dirty="0">
                <a:latin typeface="Bahnschrift" panose="020B0502040204020203" pitchFamily="34" charset="0"/>
              </a:rPr>
              <a:t> </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quartz</a:t>
            </a:r>
            <a:r>
              <a:rPr lang="tr-TR" sz="2400" dirty="0">
                <a:latin typeface="Bahnschrift" panose="020B0502040204020203" pitchFamily="34" charset="0"/>
              </a:rPr>
              <a:t> </a:t>
            </a:r>
            <a:r>
              <a:rPr lang="tr-TR" sz="2400" dirty="0" err="1">
                <a:latin typeface="Bahnschrift" panose="020B0502040204020203" pitchFamily="34" charset="0"/>
              </a:rPr>
              <a:t>separation</a:t>
            </a:r>
            <a:r>
              <a:rPr lang="tr-TR" sz="2400" dirty="0">
                <a:latin typeface="Bahnschrift" panose="020B0502040204020203" pitchFamily="34" charset="0"/>
              </a:rPr>
              <a:t>”, XXIII International Mineral </a:t>
            </a:r>
            <a:r>
              <a:rPr lang="tr-TR" sz="2400" dirty="0" err="1">
                <a:latin typeface="Bahnschrift" panose="020B0502040204020203" pitchFamily="34" charset="0"/>
              </a:rPr>
              <a:t>Processing</a:t>
            </a:r>
            <a:r>
              <a:rPr lang="tr-TR" sz="2400" dirty="0">
                <a:latin typeface="Bahnschrift" panose="020B0502040204020203" pitchFamily="34" charset="0"/>
              </a:rPr>
              <a:t> </a:t>
            </a:r>
            <a:r>
              <a:rPr lang="tr-TR" sz="2400" dirty="0" err="1">
                <a:latin typeface="Bahnschrift" panose="020B0502040204020203" pitchFamily="34" charset="0"/>
              </a:rPr>
              <a:t>Congress</a:t>
            </a:r>
            <a:r>
              <a:rPr lang="tr-TR" sz="2400" dirty="0">
                <a:latin typeface="Bahnschrift" panose="020B0502040204020203" pitchFamily="34" charset="0"/>
              </a:rPr>
              <a:t> </a:t>
            </a:r>
            <a:r>
              <a:rPr lang="tr-TR" sz="2400" dirty="0" err="1">
                <a:latin typeface="Bahnschrift" panose="020B0502040204020203" pitchFamily="34" charset="0"/>
              </a:rPr>
              <a:t>Publication</a:t>
            </a:r>
            <a:r>
              <a:rPr lang="tr-TR" sz="2400" dirty="0">
                <a:latin typeface="Bahnschrift" panose="020B0502040204020203" pitchFamily="34" charset="0"/>
              </a:rPr>
              <a:t>, 4, 857–862.</a:t>
            </a:r>
          </a:p>
          <a:p>
            <a:r>
              <a:rPr lang="tr-TR" sz="2400" dirty="0">
                <a:latin typeface="Bahnschrift" panose="020B0502040204020203" pitchFamily="34" charset="0"/>
              </a:rPr>
              <a:t> </a:t>
            </a:r>
          </a:p>
          <a:p>
            <a:r>
              <a:rPr lang="tr-TR" sz="2400" dirty="0">
                <a:latin typeface="Bahnschrift" panose="020B0502040204020203" pitchFamily="34" charset="0"/>
              </a:rPr>
              <a:t>Orhan, E. C., Bayraktar, İ., (2006) “Amine–</a:t>
            </a:r>
            <a:r>
              <a:rPr lang="tr-TR" sz="2400" dirty="0" err="1">
                <a:latin typeface="Bahnschrift" panose="020B0502040204020203" pitchFamily="34" charset="0"/>
              </a:rPr>
              <a:t>oleate</a:t>
            </a:r>
            <a:r>
              <a:rPr lang="tr-TR" sz="2400" dirty="0">
                <a:latin typeface="Bahnschrift" panose="020B0502040204020203" pitchFamily="34" charset="0"/>
              </a:rPr>
              <a:t> </a:t>
            </a:r>
            <a:r>
              <a:rPr lang="tr-TR" sz="2400" dirty="0" err="1">
                <a:latin typeface="Bahnschrift" panose="020B0502040204020203" pitchFamily="34" charset="0"/>
              </a:rPr>
              <a:t>interactions</a:t>
            </a:r>
            <a:r>
              <a:rPr lang="tr-TR" sz="2400" dirty="0">
                <a:latin typeface="Bahnschrift" panose="020B0502040204020203" pitchFamily="34" charset="0"/>
              </a:rPr>
              <a:t> in </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Minerals</a:t>
            </a:r>
            <a:r>
              <a:rPr lang="tr-TR" sz="2400" dirty="0">
                <a:latin typeface="Bahnschrift" panose="020B0502040204020203" pitchFamily="34" charset="0"/>
              </a:rPr>
              <a:t> </a:t>
            </a:r>
            <a:r>
              <a:rPr lang="tr-TR" sz="2400" dirty="0" err="1">
                <a:latin typeface="Bahnschrift" panose="020B0502040204020203" pitchFamily="34" charset="0"/>
              </a:rPr>
              <a:t>Engineering</a:t>
            </a:r>
            <a:r>
              <a:rPr lang="tr-TR" sz="2400" dirty="0">
                <a:latin typeface="Bahnschrift" panose="020B0502040204020203" pitchFamily="34" charset="0"/>
              </a:rPr>
              <a:t>, 19 (1) 48-55.</a:t>
            </a:r>
          </a:p>
          <a:p>
            <a:r>
              <a:rPr lang="tr-TR" sz="2400" dirty="0">
                <a:latin typeface="Bahnschrift" panose="020B0502040204020203" pitchFamily="34" charset="0"/>
              </a:rPr>
              <a:t> </a:t>
            </a:r>
          </a:p>
          <a:p>
            <a:r>
              <a:rPr lang="tr-TR" sz="2400" dirty="0" err="1">
                <a:latin typeface="Bahnschrift" panose="020B0502040204020203" pitchFamily="34" charset="0"/>
              </a:rPr>
              <a:t>Salmawy</a:t>
            </a:r>
            <a:r>
              <a:rPr lang="tr-TR" sz="2400" dirty="0">
                <a:latin typeface="Bahnschrift" panose="020B0502040204020203" pitchFamily="34" charset="0"/>
              </a:rPr>
              <a:t>, M. S., El-</a:t>
            </a:r>
            <a:r>
              <a:rPr lang="tr-TR" sz="2400" dirty="0" err="1">
                <a:latin typeface="Bahnschrift" panose="020B0502040204020203" pitchFamily="34" charset="0"/>
              </a:rPr>
              <a:t>Nakahiro</a:t>
            </a:r>
            <a:r>
              <a:rPr lang="tr-TR" sz="2400" dirty="0">
                <a:latin typeface="Bahnschrift" panose="020B0502040204020203" pitchFamily="34" charset="0"/>
              </a:rPr>
              <a:t>, Y., </a:t>
            </a:r>
            <a:r>
              <a:rPr lang="tr-TR" sz="2400" dirty="0" err="1">
                <a:latin typeface="Bahnschrift" panose="020B0502040204020203" pitchFamily="34" charset="0"/>
              </a:rPr>
              <a:t>Wakamatsu</a:t>
            </a:r>
            <a:r>
              <a:rPr lang="tr-TR" sz="2400" dirty="0">
                <a:latin typeface="Bahnschrift" panose="020B0502040204020203" pitchFamily="34" charset="0"/>
              </a:rPr>
              <a:t> T., (1993) “</a:t>
            </a:r>
            <a:r>
              <a:rPr lang="tr-TR" sz="2400" dirty="0" err="1">
                <a:latin typeface="Bahnschrift" panose="020B0502040204020203" pitchFamily="34" charset="0"/>
              </a:rPr>
              <a:t>The</a:t>
            </a:r>
            <a:r>
              <a:rPr lang="tr-TR" sz="2400" dirty="0">
                <a:latin typeface="Bahnschrift" panose="020B0502040204020203" pitchFamily="34" charset="0"/>
              </a:rPr>
              <a:t> role of alkaline </a:t>
            </a:r>
            <a:r>
              <a:rPr lang="tr-TR" sz="2400" dirty="0" err="1">
                <a:latin typeface="Bahnschrift" panose="020B0502040204020203" pitchFamily="34" charset="0"/>
              </a:rPr>
              <a:t>earth</a:t>
            </a:r>
            <a:r>
              <a:rPr lang="tr-TR" sz="2400" dirty="0">
                <a:latin typeface="Bahnschrift" panose="020B0502040204020203" pitchFamily="34" charset="0"/>
              </a:rPr>
              <a:t> </a:t>
            </a:r>
            <a:r>
              <a:rPr lang="tr-TR" sz="2400" dirty="0" err="1">
                <a:latin typeface="Bahnschrift" panose="020B0502040204020203" pitchFamily="34" charset="0"/>
              </a:rPr>
              <a:t>cations</a:t>
            </a:r>
            <a:r>
              <a:rPr lang="tr-TR" sz="2400" dirty="0">
                <a:latin typeface="Bahnschrift" panose="020B0502040204020203" pitchFamily="34" charset="0"/>
              </a:rPr>
              <a:t> in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separation</a:t>
            </a:r>
            <a:r>
              <a:rPr lang="tr-TR" sz="2400" dirty="0">
                <a:latin typeface="Bahnschrift" panose="020B0502040204020203" pitchFamily="34" charset="0"/>
              </a:rPr>
              <a:t> of </a:t>
            </a:r>
            <a:r>
              <a:rPr lang="tr-TR" sz="2400" dirty="0" err="1">
                <a:latin typeface="Bahnschrift" panose="020B0502040204020203" pitchFamily="34" charset="0"/>
              </a:rPr>
              <a:t>quartz</a:t>
            </a:r>
            <a:r>
              <a:rPr lang="tr-TR" sz="2400" dirty="0">
                <a:latin typeface="Bahnschrift" panose="020B0502040204020203" pitchFamily="34" charset="0"/>
              </a:rPr>
              <a:t> </a:t>
            </a:r>
            <a:r>
              <a:rPr lang="tr-TR" sz="2400" dirty="0" err="1">
                <a:latin typeface="Bahnschrift" panose="020B0502040204020203" pitchFamily="34" charset="0"/>
              </a:rPr>
              <a:t>from</a:t>
            </a:r>
            <a:r>
              <a:rPr lang="tr-TR" sz="2400" dirty="0">
                <a:latin typeface="Bahnschrift" panose="020B0502040204020203" pitchFamily="34" charset="0"/>
              </a:rPr>
              <a:t> </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Minerals</a:t>
            </a:r>
            <a:r>
              <a:rPr lang="tr-TR" sz="2400" dirty="0">
                <a:latin typeface="Bahnschrift" panose="020B0502040204020203" pitchFamily="34" charset="0"/>
              </a:rPr>
              <a:t> </a:t>
            </a:r>
            <a:r>
              <a:rPr lang="tr-TR" sz="2400" dirty="0" err="1">
                <a:latin typeface="Bahnschrift" panose="020B0502040204020203" pitchFamily="34" charset="0"/>
              </a:rPr>
              <a:t>Engineering</a:t>
            </a:r>
            <a:r>
              <a:rPr lang="tr-TR" sz="2400" dirty="0">
                <a:latin typeface="Bahnschrift" panose="020B0502040204020203" pitchFamily="34" charset="0"/>
              </a:rPr>
              <a:t>, 6 (12) 1231-1243.</a:t>
            </a:r>
          </a:p>
          <a:p>
            <a:r>
              <a:rPr lang="tr-TR" sz="2400" dirty="0">
                <a:latin typeface="Bahnschrift" panose="020B0502040204020203" pitchFamily="34" charset="0"/>
              </a:rPr>
              <a:t> </a:t>
            </a:r>
          </a:p>
          <a:p>
            <a:r>
              <a:rPr lang="tr-TR" sz="2400" dirty="0" err="1">
                <a:latin typeface="Bahnschrift" panose="020B0502040204020203" pitchFamily="34" charset="0"/>
              </a:rPr>
              <a:t>Sekulić</a:t>
            </a:r>
            <a:r>
              <a:rPr lang="tr-TR" sz="2400" dirty="0">
                <a:latin typeface="Bahnschrift" panose="020B0502040204020203" pitchFamily="34" charset="0"/>
              </a:rPr>
              <a:t>, Ž., </a:t>
            </a:r>
            <a:r>
              <a:rPr lang="tr-TR" sz="2400" dirty="0" err="1">
                <a:latin typeface="Bahnschrift" panose="020B0502040204020203" pitchFamily="34" charset="0"/>
              </a:rPr>
              <a:t>Canić</a:t>
            </a:r>
            <a:r>
              <a:rPr lang="tr-TR" sz="2400" dirty="0">
                <a:latin typeface="Bahnschrift" panose="020B0502040204020203" pitchFamily="34" charset="0"/>
              </a:rPr>
              <a:t>, N., </a:t>
            </a:r>
            <a:r>
              <a:rPr lang="tr-TR" sz="2400" dirty="0" err="1">
                <a:latin typeface="Bahnschrift" panose="020B0502040204020203" pitchFamily="34" charset="0"/>
              </a:rPr>
              <a:t>Bartulović</a:t>
            </a:r>
            <a:r>
              <a:rPr lang="tr-TR" sz="2400" dirty="0">
                <a:latin typeface="Bahnschrift" panose="020B0502040204020203" pitchFamily="34" charset="0"/>
              </a:rPr>
              <a:t>, Z., </a:t>
            </a:r>
            <a:r>
              <a:rPr lang="tr-TR" sz="2400" dirty="0" err="1">
                <a:latin typeface="Bahnschrift" panose="020B0502040204020203" pitchFamily="34" charset="0"/>
              </a:rPr>
              <a:t>Daković</a:t>
            </a:r>
            <a:r>
              <a:rPr lang="tr-TR" sz="2400" dirty="0">
                <a:latin typeface="Bahnschrift" panose="020B0502040204020203" pitchFamily="34" charset="0"/>
              </a:rPr>
              <a:t>, A., (2004) “Application of </a:t>
            </a:r>
            <a:r>
              <a:rPr lang="tr-TR" sz="2400" dirty="0" err="1">
                <a:latin typeface="Bahnschrift" panose="020B0502040204020203" pitchFamily="34" charset="0"/>
              </a:rPr>
              <a:t>different</a:t>
            </a:r>
            <a:r>
              <a:rPr lang="tr-TR" sz="2400" dirty="0">
                <a:latin typeface="Bahnschrift" panose="020B0502040204020203" pitchFamily="34" charset="0"/>
              </a:rPr>
              <a:t> </a:t>
            </a:r>
            <a:r>
              <a:rPr lang="tr-TR" sz="2400" dirty="0" err="1">
                <a:latin typeface="Bahnschrift" panose="020B0502040204020203" pitchFamily="34" charset="0"/>
              </a:rPr>
              <a:t>collectors</a:t>
            </a:r>
            <a:r>
              <a:rPr lang="tr-TR" sz="2400" dirty="0">
                <a:latin typeface="Bahnschrift" panose="020B0502040204020203" pitchFamily="34" charset="0"/>
              </a:rPr>
              <a:t> in </a:t>
            </a:r>
            <a:r>
              <a:rPr lang="tr-TR" sz="2400" dirty="0" err="1">
                <a:latin typeface="Bahnschrift" panose="020B0502040204020203" pitchFamily="34" charset="0"/>
              </a:rPr>
              <a:t>the</a:t>
            </a:r>
            <a:r>
              <a:rPr lang="tr-TR" sz="2400" dirty="0">
                <a:latin typeface="Bahnschrift" panose="020B0502040204020203" pitchFamily="34" charset="0"/>
              </a:rPr>
              <a:t> </a:t>
            </a:r>
            <a:r>
              <a:rPr lang="tr-TR" sz="2400" dirty="0" err="1">
                <a:latin typeface="Bahnschrift" panose="020B0502040204020203" pitchFamily="34" charset="0"/>
              </a:rPr>
              <a:t>flotation</a:t>
            </a:r>
            <a:r>
              <a:rPr lang="tr-TR" sz="2400" dirty="0">
                <a:latin typeface="Bahnschrift" panose="020B0502040204020203" pitchFamily="34" charset="0"/>
              </a:rPr>
              <a:t> </a:t>
            </a:r>
            <a:r>
              <a:rPr lang="tr-TR" sz="2400" dirty="0" err="1">
                <a:latin typeface="Bahnschrift" panose="020B0502040204020203" pitchFamily="34" charset="0"/>
              </a:rPr>
              <a:t>concentration</a:t>
            </a:r>
            <a:r>
              <a:rPr lang="tr-TR" sz="2400" dirty="0">
                <a:latin typeface="Bahnschrift" panose="020B0502040204020203" pitchFamily="34" charset="0"/>
              </a:rPr>
              <a:t> of </a:t>
            </a:r>
            <a:r>
              <a:rPr lang="tr-TR" sz="2400" dirty="0" err="1">
                <a:latin typeface="Bahnschrift" panose="020B0502040204020203" pitchFamily="34" charset="0"/>
              </a:rPr>
              <a:t>feldspar</a:t>
            </a:r>
            <a:r>
              <a:rPr lang="tr-TR" sz="2400" dirty="0">
                <a:latin typeface="Bahnschrift" panose="020B0502040204020203" pitchFamily="34" charset="0"/>
              </a:rPr>
              <a:t>, </a:t>
            </a:r>
            <a:r>
              <a:rPr lang="tr-TR" sz="2400" dirty="0" err="1">
                <a:latin typeface="Bahnschrift" panose="020B0502040204020203" pitchFamily="34" charset="0"/>
              </a:rPr>
              <a:t>mica</a:t>
            </a:r>
            <a:r>
              <a:rPr lang="tr-TR" sz="2400" dirty="0">
                <a:latin typeface="Bahnschrift" panose="020B0502040204020203" pitchFamily="34" charset="0"/>
              </a:rPr>
              <a:t> </a:t>
            </a:r>
            <a:r>
              <a:rPr lang="tr-TR" sz="2400" dirty="0" err="1">
                <a:latin typeface="Bahnschrift" panose="020B0502040204020203" pitchFamily="34" charset="0"/>
              </a:rPr>
              <a:t>and</a:t>
            </a:r>
            <a:r>
              <a:rPr lang="tr-TR" sz="2400" dirty="0">
                <a:latin typeface="Bahnschrift" panose="020B0502040204020203" pitchFamily="34" charset="0"/>
              </a:rPr>
              <a:t> </a:t>
            </a:r>
            <a:r>
              <a:rPr lang="tr-TR" sz="2400" dirty="0" err="1">
                <a:latin typeface="Bahnschrift" panose="020B0502040204020203" pitchFamily="34" charset="0"/>
              </a:rPr>
              <a:t>quartz</a:t>
            </a:r>
            <a:r>
              <a:rPr lang="tr-TR" sz="2400" dirty="0">
                <a:latin typeface="Bahnschrift" panose="020B0502040204020203" pitchFamily="34" charset="0"/>
              </a:rPr>
              <a:t> </a:t>
            </a:r>
            <a:r>
              <a:rPr lang="tr-TR" sz="2400" dirty="0" err="1">
                <a:latin typeface="Bahnschrift" panose="020B0502040204020203" pitchFamily="34" charset="0"/>
              </a:rPr>
              <a:t>sand</a:t>
            </a:r>
            <a:r>
              <a:rPr lang="tr-TR" sz="2400" dirty="0">
                <a:latin typeface="Bahnschrift" panose="020B0502040204020203" pitchFamily="34" charset="0"/>
              </a:rPr>
              <a:t>”, </a:t>
            </a:r>
            <a:r>
              <a:rPr lang="tr-TR" sz="2400" dirty="0" err="1">
                <a:latin typeface="Bahnschrift" panose="020B0502040204020203" pitchFamily="34" charset="0"/>
              </a:rPr>
              <a:t>Minerals</a:t>
            </a:r>
            <a:r>
              <a:rPr lang="tr-TR" sz="2400" dirty="0">
                <a:latin typeface="Bahnschrift" panose="020B0502040204020203" pitchFamily="34" charset="0"/>
              </a:rPr>
              <a:t> </a:t>
            </a:r>
            <a:r>
              <a:rPr lang="tr-TR" sz="2400" dirty="0" err="1">
                <a:latin typeface="Bahnschrift" panose="020B0502040204020203" pitchFamily="34" charset="0"/>
              </a:rPr>
              <a:t>Engineering</a:t>
            </a:r>
            <a:r>
              <a:rPr lang="tr-TR" sz="2400" dirty="0">
                <a:latin typeface="Bahnschrift" panose="020B0502040204020203" pitchFamily="34" charset="0"/>
              </a:rPr>
              <a:t>, 17 (1) 77-80.</a:t>
            </a:r>
          </a:p>
        </p:txBody>
      </p:sp>
      <p:sp>
        <p:nvSpPr>
          <p:cNvPr id="14" name="Metin kutusu 13"/>
          <p:cNvSpPr txBox="1"/>
          <p:nvPr/>
        </p:nvSpPr>
        <p:spPr>
          <a:xfrm>
            <a:off x="11405730" y="10112190"/>
            <a:ext cx="9720000" cy="31993374"/>
          </a:xfrm>
          <a:prstGeom prst="rect">
            <a:avLst/>
          </a:prstGeom>
          <a:noFill/>
          <a:ln>
            <a:noFill/>
          </a:ln>
        </p:spPr>
        <p:txBody>
          <a:bodyPr wrap="square" rtlCol="0">
            <a:spAutoFit/>
          </a:bodyPr>
          <a:lstStyle/>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ctr" fontAlgn="base"/>
            <a:r>
              <a:rPr lang="en-US" sz="2000" dirty="0">
                <a:latin typeface="Bahnschrift" panose="020B0502040204020203" pitchFamily="34" charset="0"/>
              </a:rPr>
              <a:t>Figure 1. Particle size distribution of representative ore sample</a:t>
            </a:r>
            <a:endParaRPr lang="tr-TR" sz="2000"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endParaRPr lang="tr-TR" sz="2400" b="1" dirty="0">
              <a:latin typeface="Bahnschrift" panose="020B0502040204020203" pitchFamily="34" charset="0"/>
            </a:endParaRPr>
          </a:p>
          <a:p>
            <a:pPr algn="just" fontAlgn="base"/>
            <a:r>
              <a:rPr lang="en-US" sz="2500" b="1" dirty="0">
                <a:latin typeface="Bahnschrift" panose="020B0502040204020203" pitchFamily="34" charset="0"/>
              </a:rPr>
              <a:t>2.2. Method</a:t>
            </a:r>
            <a:endParaRPr lang="tr-TR" sz="2500" dirty="0">
              <a:latin typeface="Bahnschrift" panose="020B0502040204020203" pitchFamily="34" charset="0"/>
            </a:endParaRP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fontAlgn="base"/>
            <a:r>
              <a:rPr lang="en-US" sz="2500" dirty="0">
                <a:latin typeface="Bahnschrift" panose="020B0502040204020203" pitchFamily="34" charset="0"/>
              </a:rPr>
              <a:t>After magnetic separation and </a:t>
            </a:r>
            <a:r>
              <a:rPr lang="en-US" sz="2500" dirty="0" err="1">
                <a:latin typeface="Bahnschrift" panose="020B0502040204020203" pitchFamily="34" charset="0"/>
              </a:rPr>
              <a:t>desliming</a:t>
            </a:r>
            <a:r>
              <a:rPr lang="en-US" sz="2500" dirty="0">
                <a:latin typeface="Bahnschrift" panose="020B0502040204020203" pitchFamily="34" charset="0"/>
              </a:rPr>
              <a:t> by 63 microns, the chemical composition of the sample was of 0,36% K</a:t>
            </a:r>
            <a:r>
              <a:rPr lang="en-US" sz="2500" baseline="-25000" dirty="0">
                <a:latin typeface="Bahnschrift" panose="020B0502040204020203" pitchFamily="34" charset="0"/>
              </a:rPr>
              <a:t>2</a:t>
            </a:r>
            <a:r>
              <a:rPr lang="en-US" sz="2500" dirty="0">
                <a:latin typeface="Bahnschrift" panose="020B0502040204020203" pitchFamily="34" charset="0"/>
              </a:rPr>
              <a:t>O, 10,2% Na</a:t>
            </a:r>
            <a:r>
              <a:rPr lang="en-US" sz="2500" baseline="-25000" dirty="0">
                <a:latin typeface="Bahnschrift" panose="020B0502040204020203" pitchFamily="34" charset="0"/>
              </a:rPr>
              <a:t>2</a:t>
            </a:r>
            <a:r>
              <a:rPr lang="en-US" sz="2500" dirty="0">
                <a:latin typeface="Bahnschrift" panose="020B0502040204020203" pitchFamily="34" charset="0"/>
              </a:rPr>
              <a:t>O, 0,39% </a:t>
            </a:r>
            <a:r>
              <a:rPr lang="en-US" sz="2500" dirty="0" err="1">
                <a:latin typeface="Bahnschrift" panose="020B0502040204020203" pitchFamily="34" charset="0"/>
              </a:rPr>
              <a:t>CaO</a:t>
            </a:r>
            <a:r>
              <a:rPr lang="en-US" sz="2500" dirty="0">
                <a:latin typeface="Bahnschrift" panose="020B0502040204020203" pitchFamily="34" charset="0"/>
              </a:rPr>
              <a:t>, 0,13% TiO</a:t>
            </a:r>
            <a:r>
              <a:rPr lang="en-US" sz="2500" baseline="-25000" dirty="0">
                <a:latin typeface="Bahnschrift" panose="020B0502040204020203" pitchFamily="34" charset="0"/>
              </a:rPr>
              <a:t>2</a:t>
            </a:r>
            <a:r>
              <a:rPr lang="en-US" sz="2500" dirty="0">
                <a:latin typeface="Bahnschrift" panose="020B0502040204020203" pitchFamily="34" charset="0"/>
              </a:rPr>
              <a:t>, 0,16% Fe</a:t>
            </a:r>
            <a:r>
              <a:rPr lang="en-US" sz="2500" baseline="-25000" dirty="0">
                <a:latin typeface="Bahnschrift" panose="020B0502040204020203" pitchFamily="34" charset="0"/>
              </a:rPr>
              <a:t>2</a:t>
            </a:r>
            <a:r>
              <a:rPr lang="en-US" sz="2500" dirty="0">
                <a:latin typeface="Bahnschrift" panose="020B0502040204020203" pitchFamily="34" charset="0"/>
              </a:rPr>
              <a:t>O</a:t>
            </a:r>
            <a:r>
              <a:rPr lang="en-US" sz="2500" baseline="-25000" dirty="0">
                <a:latin typeface="Bahnschrift" panose="020B0502040204020203" pitchFamily="34" charset="0"/>
              </a:rPr>
              <a:t>3</a:t>
            </a:r>
            <a:r>
              <a:rPr lang="en-US" sz="2500" dirty="0">
                <a:latin typeface="Bahnschrift" panose="020B0502040204020203" pitchFamily="34" charset="0"/>
              </a:rPr>
              <a:t>, 17,2% Al</a:t>
            </a:r>
            <a:r>
              <a:rPr lang="en-US" sz="2500" baseline="-25000" dirty="0">
                <a:latin typeface="Bahnschrift" panose="020B0502040204020203" pitchFamily="34" charset="0"/>
              </a:rPr>
              <a:t>2</a:t>
            </a:r>
            <a:r>
              <a:rPr lang="en-US" sz="2500" dirty="0">
                <a:latin typeface="Bahnschrift" panose="020B0502040204020203" pitchFamily="34" charset="0"/>
              </a:rPr>
              <a:t>O</a:t>
            </a:r>
            <a:r>
              <a:rPr lang="en-US" sz="2500" baseline="-25000" dirty="0">
                <a:latin typeface="Bahnschrift" panose="020B0502040204020203" pitchFamily="34" charset="0"/>
              </a:rPr>
              <a:t>3</a:t>
            </a:r>
            <a:r>
              <a:rPr lang="en-US" sz="2500" dirty="0">
                <a:latin typeface="Bahnschrift" panose="020B0502040204020203" pitchFamily="34" charset="0"/>
              </a:rPr>
              <a:t> and 69,6% SiO</a:t>
            </a:r>
            <a:r>
              <a:rPr lang="en-US" sz="2500" baseline="-25000" dirty="0">
                <a:latin typeface="Bahnschrift" panose="020B0502040204020203" pitchFamily="34" charset="0"/>
              </a:rPr>
              <a:t>2</a:t>
            </a:r>
            <a:r>
              <a:rPr lang="en-US" sz="2500" dirty="0">
                <a:latin typeface="Bahnschrift" panose="020B0502040204020203" pitchFamily="34" charset="0"/>
              </a:rPr>
              <a:t> as determined by the XRF technique. Further purification was required by the company in order to improve economic value and quality of the final product.</a:t>
            </a:r>
            <a:endParaRPr lang="tr-TR" sz="2500" dirty="0">
              <a:latin typeface="Bahnschrift" panose="020B0502040204020203" pitchFamily="34" charset="0"/>
            </a:endParaRPr>
          </a:p>
          <a:p>
            <a:pPr algn="just"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fontAlgn="base"/>
            <a:r>
              <a:rPr lang="en-US" sz="2500" dirty="0">
                <a:latin typeface="Bahnschrift" panose="020B0502040204020203" pitchFamily="34" charset="0"/>
              </a:rPr>
              <a:t>Flotation experiments were carried out in a laboratory scale Denver D-12 model flotation machine with a cell capacity of 2.5 l. A sample of about 500 g was mixed with tap water making 20 % solid pulp ratio, at approximately 1500 rpm impeller speed at desired </a:t>
            </a:r>
            <a:r>
              <a:rPr lang="en-US" sz="2500" dirty="0" err="1">
                <a:latin typeface="Bahnschrift" panose="020B0502040204020203" pitchFamily="34" charset="0"/>
              </a:rPr>
              <a:t>pH.</a:t>
            </a:r>
            <a:r>
              <a:rPr lang="en-US" sz="2500" dirty="0">
                <a:latin typeface="Bahnschrift" panose="020B0502040204020203" pitchFamily="34" charset="0"/>
              </a:rPr>
              <a:t> Flotation studies were carried out at both alkali and acidic pH using </a:t>
            </a:r>
            <a:r>
              <a:rPr lang="en-US" sz="2500" dirty="0" err="1">
                <a:latin typeface="Bahnschrift" panose="020B0502040204020203" pitchFamily="34" charset="0"/>
              </a:rPr>
              <a:t>NaOH</a:t>
            </a:r>
            <a:r>
              <a:rPr lang="en-US" sz="2500" dirty="0">
                <a:latin typeface="Bahnschrift" panose="020B0502040204020203" pitchFamily="34" charset="0"/>
              </a:rPr>
              <a:t> and H</a:t>
            </a:r>
            <a:r>
              <a:rPr lang="en-US" sz="2500" baseline="-25000" dirty="0">
                <a:latin typeface="Bahnschrift" panose="020B0502040204020203" pitchFamily="34" charset="0"/>
              </a:rPr>
              <a:t>2</a:t>
            </a:r>
            <a:r>
              <a:rPr lang="en-US" sz="2500" dirty="0">
                <a:latin typeface="Bahnschrift" panose="020B0502040204020203" pitchFamily="34" charset="0"/>
              </a:rPr>
              <a:t>SO</a:t>
            </a:r>
            <a:r>
              <a:rPr lang="en-US" sz="2500" baseline="-25000" dirty="0">
                <a:latin typeface="Bahnschrift" panose="020B0502040204020203" pitchFamily="34" charset="0"/>
              </a:rPr>
              <a:t>4</a:t>
            </a:r>
            <a:r>
              <a:rPr lang="en-US" sz="2500" dirty="0">
                <a:latin typeface="Bahnschrift" panose="020B0502040204020203" pitchFamily="34" charset="0"/>
              </a:rPr>
              <a:t>. A conditioning period of 15 min for HF, 5 min for both collector and </a:t>
            </a:r>
            <a:r>
              <a:rPr lang="en-US" sz="2500" dirty="0" err="1">
                <a:latin typeface="Bahnschrift" panose="020B0502040204020203" pitchFamily="34" charset="0"/>
              </a:rPr>
              <a:t>frother</a:t>
            </a:r>
            <a:r>
              <a:rPr lang="en-US" sz="2500" dirty="0">
                <a:latin typeface="Bahnschrift" panose="020B0502040204020203" pitchFamily="34" charset="0"/>
              </a:rPr>
              <a:t> was allowed. MIBC was used as </a:t>
            </a:r>
            <a:r>
              <a:rPr lang="en-US" sz="2500" dirty="0" err="1">
                <a:latin typeface="Bahnschrift" panose="020B0502040204020203" pitchFamily="34" charset="0"/>
              </a:rPr>
              <a:t>frother</a:t>
            </a:r>
            <a:r>
              <a:rPr lang="en-US" sz="2500" dirty="0">
                <a:latin typeface="Bahnschrift" panose="020B0502040204020203" pitchFamily="34" charset="0"/>
              </a:rPr>
              <a:t>. Froth was collected for 2 minutes. For conventional feldspar flotation 300g/t DAHC (</a:t>
            </a:r>
            <a:r>
              <a:rPr lang="en-US" sz="2500" dirty="0" err="1">
                <a:latin typeface="Bahnschrift" panose="020B0502040204020203" pitchFamily="34" charset="0"/>
              </a:rPr>
              <a:t>Dodecylamine</a:t>
            </a:r>
            <a:r>
              <a:rPr lang="en-US" sz="2500" dirty="0">
                <a:latin typeface="Bahnschrift" panose="020B0502040204020203" pitchFamily="34" charset="0"/>
              </a:rPr>
              <a:t> hydrochloride), 1200+1200 g/t R801+R825 (</a:t>
            </a:r>
            <a:r>
              <a:rPr lang="en-US" sz="2500" dirty="0" err="1">
                <a:latin typeface="Bahnschrift" panose="020B0502040204020203" pitchFamily="34" charset="0"/>
              </a:rPr>
              <a:t>sulphonate</a:t>
            </a:r>
            <a:r>
              <a:rPr lang="en-US" sz="2500" dirty="0">
                <a:latin typeface="Bahnschrift" panose="020B0502040204020203" pitchFamily="34" charset="0"/>
              </a:rPr>
              <a:t> type of collectors), 1200g/t V4343 and 1000g/t HF were used. For alkali flotation using DERNA7 (fatty acid type of collector) 2400 g/t of collector was used. For the HF free flotation, 300g/t DAHC (</a:t>
            </a:r>
            <a:r>
              <a:rPr lang="en-US" sz="2500" dirty="0" err="1">
                <a:latin typeface="Bahnschrift" panose="020B0502040204020203" pitchFamily="34" charset="0"/>
              </a:rPr>
              <a:t>Dodecylamine</a:t>
            </a:r>
            <a:r>
              <a:rPr lang="en-US" sz="2500" dirty="0">
                <a:latin typeface="Bahnschrift" panose="020B0502040204020203" pitchFamily="34" charset="0"/>
              </a:rPr>
              <a:t> hydrochloride), 1200+1200 g/t R801+R825 (</a:t>
            </a:r>
            <a:r>
              <a:rPr lang="en-US" sz="2500" dirty="0" err="1">
                <a:latin typeface="Bahnschrift" panose="020B0502040204020203" pitchFamily="34" charset="0"/>
              </a:rPr>
              <a:t>sulphonate</a:t>
            </a:r>
            <a:r>
              <a:rPr lang="en-US" sz="2500" dirty="0">
                <a:latin typeface="Bahnschrift" panose="020B0502040204020203" pitchFamily="34" charset="0"/>
              </a:rPr>
              <a:t> type of collectors) and 1500g/t </a:t>
            </a:r>
            <a:r>
              <a:rPr lang="en-US" sz="2500" dirty="0" err="1">
                <a:latin typeface="Bahnschrift" panose="020B0502040204020203" pitchFamily="34" charset="0"/>
              </a:rPr>
              <a:t>Duomeen</a:t>
            </a:r>
            <a:r>
              <a:rPr lang="en-US" sz="2500" dirty="0">
                <a:latin typeface="Bahnschrift" panose="020B0502040204020203" pitchFamily="34" charset="0"/>
              </a:rPr>
              <a:t> TDO (</a:t>
            </a:r>
            <a:r>
              <a:rPr lang="en-US" sz="2500" dirty="0" err="1">
                <a:latin typeface="Bahnschrift" panose="020B0502040204020203" pitchFamily="34" charset="0"/>
              </a:rPr>
              <a:t>tallowpropylene</a:t>
            </a:r>
            <a:r>
              <a:rPr lang="en-US" sz="2500" dirty="0">
                <a:latin typeface="Bahnschrift" panose="020B0502040204020203" pitchFamily="34" charset="0"/>
              </a:rPr>
              <a:t> diamine </a:t>
            </a:r>
            <a:r>
              <a:rPr lang="en-US" sz="2500" dirty="0" err="1">
                <a:latin typeface="Bahnschrift" panose="020B0502040204020203" pitchFamily="34" charset="0"/>
              </a:rPr>
              <a:t>dioleate</a:t>
            </a:r>
            <a:r>
              <a:rPr lang="en-US" sz="2500" dirty="0">
                <a:latin typeface="Bahnschrift" panose="020B0502040204020203" pitchFamily="34" charset="0"/>
              </a:rPr>
              <a:t>) were used.</a:t>
            </a:r>
            <a:endParaRPr lang="tr-TR" sz="2500" dirty="0">
              <a:latin typeface="Bahnschrift" panose="020B0502040204020203" pitchFamily="34" charset="0"/>
            </a:endParaRPr>
          </a:p>
          <a:p>
            <a:pPr algn="just" fontAlgn="base"/>
            <a:r>
              <a:rPr lang="tr-TR" sz="2500" dirty="0">
                <a:latin typeface="Bahnschrift" panose="020B0502040204020203" pitchFamily="34" charset="0"/>
              </a:rPr>
              <a:t> </a:t>
            </a:r>
          </a:p>
          <a:p>
            <a:endParaRPr lang="tr-TR" sz="2500" dirty="0">
              <a:latin typeface="Bahnschrift" panose="020B0502040204020203" pitchFamily="34" charset="0"/>
            </a:endParaRPr>
          </a:p>
          <a:p>
            <a:endParaRPr lang="tr-TR" sz="2500" b="1" dirty="0">
              <a:latin typeface="Bahnschrift" panose="020B0502040204020203" pitchFamily="34" charset="0"/>
            </a:endParaRPr>
          </a:p>
          <a:p>
            <a:r>
              <a:rPr lang="en-US" sz="2500" b="1" dirty="0">
                <a:latin typeface="Bahnschrift" panose="020B0502040204020203" pitchFamily="34" charset="0"/>
              </a:rPr>
              <a:t>3. RESULTS AND DISCUSSION</a:t>
            </a:r>
            <a:endParaRPr lang="tr-TR" sz="2500" dirty="0">
              <a:latin typeface="Bahnschrift" panose="020B0502040204020203" pitchFamily="34" charset="0"/>
            </a:endParaRPr>
          </a:p>
          <a:p>
            <a:pPr fontAlgn="base"/>
            <a:r>
              <a:rPr lang="en-US" sz="2500" dirty="0">
                <a:latin typeface="Bahnschrift" panose="020B0502040204020203" pitchFamily="34" charset="0"/>
              </a:rPr>
              <a:t> </a:t>
            </a:r>
            <a:endParaRPr lang="tr-TR" sz="2500" dirty="0">
              <a:latin typeface="Bahnschrift" panose="020B0502040204020203" pitchFamily="34" charset="0"/>
            </a:endParaRPr>
          </a:p>
          <a:p>
            <a:pPr algn="just"/>
            <a:r>
              <a:rPr lang="en-US" sz="2500" dirty="0">
                <a:latin typeface="Bahnschrift" panose="020B0502040204020203" pitchFamily="34" charset="0"/>
              </a:rPr>
              <a:t>This study investigates the efficiency of such collector, namely </a:t>
            </a:r>
            <a:r>
              <a:rPr lang="en-US" sz="2500" dirty="0" err="1">
                <a:latin typeface="Bahnschrift" panose="020B0502040204020203" pitchFamily="34" charset="0"/>
              </a:rPr>
              <a:t>Duomeen</a:t>
            </a:r>
            <a:r>
              <a:rPr lang="en-US" sz="2500" dirty="0">
                <a:latin typeface="Bahnschrift" panose="020B0502040204020203" pitchFamily="34" charset="0"/>
              </a:rPr>
              <a:t> TDO. The feldspar sample from </a:t>
            </a:r>
            <a:r>
              <a:rPr lang="en-US" sz="2500" dirty="0" err="1">
                <a:latin typeface="Bahnschrift" panose="020B0502040204020203" pitchFamily="34" charset="0"/>
              </a:rPr>
              <a:t>Muğla</a:t>
            </a:r>
            <a:r>
              <a:rPr lang="en-US" sz="2500" dirty="0">
                <a:latin typeface="Bahnschrift" panose="020B0502040204020203" pitchFamily="34" charset="0"/>
              </a:rPr>
              <a:t>-Turkey was subjected to </a:t>
            </a:r>
            <a:r>
              <a:rPr lang="en-US" sz="2500" dirty="0" err="1">
                <a:latin typeface="Bahnschrift" panose="020B0502040204020203" pitchFamily="34" charset="0"/>
              </a:rPr>
              <a:t>Slon</a:t>
            </a:r>
            <a:r>
              <a:rPr lang="en-US" sz="2500" dirty="0">
                <a:latin typeface="Bahnschrift" panose="020B0502040204020203" pitchFamily="34" charset="0"/>
              </a:rPr>
              <a:t> Magnetic Separator before flotation tests. The effects of reagents type and the amount of cleaning stage were investigated. 1)The conventional three stage flotation, 2) flotation with an oxalic acid type collector (DERNA7) floating mica and metal oxides in the same stage at alkali pH and 3) flotation with </a:t>
            </a:r>
            <a:r>
              <a:rPr lang="en-US" sz="2500" dirty="0" err="1">
                <a:latin typeface="Bahnschrift" panose="020B0502040204020203" pitchFamily="34" charset="0"/>
              </a:rPr>
              <a:t>Duomeen</a:t>
            </a:r>
            <a:r>
              <a:rPr lang="en-US" sz="2500" dirty="0">
                <a:latin typeface="Bahnschrift" panose="020B0502040204020203" pitchFamily="34" charset="0"/>
              </a:rPr>
              <a:t> TDO for quartz-feldspar separation (no HF was used at this stage) were compared in terms of product grade and flotation recovery. The conditions are shown in Table 1.</a:t>
            </a:r>
            <a:endParaRPr lang="tr-TR" sz="2500" dirty="0">
              <a:latin typeface="Bahnschrift" panose="020B0502040204020203" pitchFamily="34" charset="0"/>
            </a:endParaRPr>
          </a:p>
          <a:p>
            <a:endParaRPr lang="tr-TR" sz="2400" dirty="0">
              <a:latin typeface="Bahnschrift" panose="020B0502040204020203" pitchFamily="34" charset="0"/>
            </a:endParaRPr>
          </a:p>
          <a:p>
            <a:pPr algn="ctr"/>
            <a:r>
              <a:rPr lang="en-GB" sz="2000" dirty="0">
                <a:latin typeface="Bahnschrift" panose="020B0502040204020203" pitchFamily="34" charset="0"/>
              </a:rPr>
              <a:t>Table 1. Flotation conditions for 3 types of collector</a:t>
            </a:r>
            <a:endParaRPr lang="tr-TR" sz="2000"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just"/>
            <a:r>
              <a:rPr lang="en-US" sz="2500" dirty="0">
                <a:latin typeface="Bahnschrift" panose="020B0502040204020203" pitchFamily="34" charset="0"/>
              </a:rPr>
              <a:t>In Figure 2, flowsheet for conventional feldspar flotation and flowsheet for DERNA7 Flotation including </a:t>
            </a:r>
            <a:r>
              <a:rPr lang="en-US" sz="2500" dirty="0" err="1">
                <a:latin typeface="Bahnschrift" panose="020B0502040204020203" pitchFamily="34" charset="0"/>
              </a:rPr>
              <a:t>mica+oxide</a:t>
            </a:r>
            <a:r>
              <a:rPr lang="en-US" sz="2500" dirty="0">
                <a:latin typeface="Bahnschrift" panose="020B0502040204020203" pitchFamily="34" charset="0"/>
              </a:rPr>
              <a:t> stage only is given in Figure 3. The products grades and recovery values are given in Table 2.</a:t>
            </a:r>
            <a:endParaRPr lang="tr-TR" sz="2500" dirty="0">
              <a:latin typeface="Bahnschrift" panose="020B0502040204020203" pitchFamily="34" charset="0"/>
            </a:endParaRPr>
          </a:p>
          <a:p>
            <a:r>
              <a:rPr lang="en-US" sz="2500" dirty="0">
                <a:latin typeface="Bahnschrift" panose="020B0502040204020203" pitchFamily="34" charset="0"/>
              </a:rPr>
              <a:t> </a:t>
            </a:r>
            <a:endParaRPr lang="tr-TR" sz="2500" dirty="0">
              <a:latin typeface="Bahnschrift" panose="020B0502040204020203" pitchFamily="34" charset="0"/>
            </a:endParaRPr>
          </a:p>
          <a:p>
            <a:endParaRPr lang="tr-TR" sz="2400" dirty="0">
              <a:latin typeface="Bahnschrift" panose="020B0502040204020203" pitchFamily="34" charset="0"/>
            </a:endParaRPr>
          </a:p>
          <a:p>
            <a:pPr algn="just"/>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endParaRPr lang="tr-TR" sz="2400" b="1" dirty="0">
              <a:latin typeface="Bahnschrift" panose="020B0502040204020203" pitchFamily="34" charset="0"/>
            </a:endParaRPr>
          </a:p>
          <a:p>
            <a:pPr algn="ctr"/>
            <a:r>
              <a:rPr lang="en-GB" sz="2000" dirty="0">
                <a:latin typeface="Bahnschrift" panose="020B0502040204020203" pitchFamily="34" charset="0"/>
              </a:rPr>
              <a:t>Figure 2. Flowsheet for conventional feldspar flotation</a:t>
            </a:r>
            <a:endParaRPr lang="tr-TR" sz="2000" b="1" dirty="0">
              <a:latin typeface="Bahnschrift" panose="020B0502040204020203" pitchFamily="34" charset="0"/>
            </a:endParaRPr>
          </a:p>
          <a:p>
            <a:pPr algn="ctr"/>
            <a:endParaRPr lang="tr-TR" sz="2400" b="1" dirty="0">
              <a:latin typeface="Bahnschrift" panose="020B0502040204020203" pitchFamily="34" charset="0"/>
            </a:endParaRPr>
          </a:p>
        </p:txBody>
      </p:sp>
      <p:sp>
        <p:nvSpPr>
          <p:cNvPr id="3" name="Metin kutusu 2"/>
          <p:cNvSpPr txBox="1"/>
          <p:nvPr/>
        </p:nvSpPr>
        <p:spPr>
          <a:xfrm>
            <a:off x="9231920" y="4607570"/>
            <a:ext cx="22617757" cy="4832092"/>
          </a:xfrm>
          <a:prstGeom prst="rect">
            <a:avLst/>
          </a:prstGeom>
          <a:noFill/>
        </p:spPr>
        <p:txBody>
          <a:bodyPr wrap="square" rtlCol="0">
            <a:spAutoFit/>
          </a:bodyPr>
          <a:lstStyle/>
          <a:p>
            <a:r>
              <a:rPr lang="en-US" sz="5600" b="1" dirty="0">
                <a:latin typeface="Bahnschrift" panose="020B0502040204020203" pitchFamily="34" charset="0"/>
              </a:rPr>
              <a:t>THE USE OF ECO-FRIENDLY COLLECTORS FOR FELDSPAR FLOTATION</a:t>
            </a:r>
            <a:endParaRPr lang="tr-TR" sz="5600" b="1" dirty="0">
              <a:latin typeface="Bahnschrift" panose="020B0502040204020203" pitchFamily="34" charset="0"/>
            </a:endParaRPr>
          </a:p>
          <a:p>
            <a:pPr algn="ctr"/>
            <a:endParaRPr lang="tr-TR" sz="3600" dirty="0">
              <a:latin typeface="Bahnschrift" panose="020B0502040204020203" pitchFamily="34" charset="0"/>
            </a:endParaRPr>
          </a:p>
          <a:p>
            <a:pPr algn="ctr"/>
            <a:r>
              <a:rPr lang="en-US" sz="3600" dirty="0">
                <a:latin typeface="Bahnschrift" panose="020B0502040204020203" pitchFamily="34" charset="0"/>
              </a:rPr>
              <a:t>M. </a:t>
            </a:r>
            <a:r>
              <a:rPr lang="en-US" sz="3600" dirty="0" err="1">
                <a:latin typeface="Bahnschrift" panose="020B0502040204020203" pitchFamily="34" charset="0"/>
              </a:rPr>
              <a:t>Olgaç</a:t>
            </a:r>
            <a:r>
              <a:rPr lang="en-US" sz="3600" dirty="0">
                <a:latin typeface="Bahnschrift" panose="020B0502040204020203" pitchFamily="34" charset="0"/>
              </a:rPr>
              <a:t> KANGAL*, </a:t>
            </a:r>
            <a:r>
              <a:rPr lang="en-US" sz="3600" dirty="0" err="1">
                <a:latin typeface="Bahnschrift" panose="020B0502040204020203" pitchFamily="34" charset="0"/>
              </a:rPr>
              <a:t>Gülay</a:t>
            </a:r>
            <a:r>
              <a:rPr lang="en-US" sz="3600" dirty="0">
                <a:latin typeface="Bahnschrift" panose="020B0502040204020203" pitchFamily="34" charset="0"/>
              </a:rPr>
              <a:t> BULUT, </a:t>
            </a:r>
            <a:r>
              <a:rPr lang="en-US" sz="3600" dirty="0" err="1">
                <a:latin typeface="Bahnschrift" panose="020B0502040204020203" pitchFamily="34" charset="0"/>
              </a:rPr>
              <a:t>Fırat</a:t>
            </a:r>
            <a:r>
              <a:rPr lang="en-US" sz="3600" dirty="0">
                <a:latin typeface="Bahnschrift" panose="020B0502040204020203" pitchFamily="34" charset="0"/>
              </a:rPr>
              <a:t> BURAT, </a:t>
            </a:r>
            <a:r>
              <a:rPr lang="en-US" sz="3600" dirty="0" err="1">
                <a:latin typeface="Bahnschrift" panose="020B0502040204020203" pitchFamily="34" charset="0"/>
              </a:rPr>
              <a:t>Onur</a:t>
            </a:r>
            <a:r>
              <a:rPr lang="en-US" sz="3600" dirty="0">
                <a:latin typeface="Bahnschrift" panose="020B0502040204020203" pitchFamily="34" charset="0"/>
              </a:rPr>
              <a:t> GÜVEN, </a:t>
            </a:r>
            <a:r>
              <a:rPr lang="en-US" sz="3600" dirty="0" err="1">
                <a:latin typeface="Bahnschrift" panose="020B0502040204020203" pitchFamily="34" charset="0"/>
              </a:rPr>
              <a:t>Zeynep</a:t>
            </a:r>
            <a:r>
              <a:rPr lang="en-US" sz="3600" dirty="0">
                <a:latin typeface="Bahnschrift" panose="020B0502040204020203" pitchFamily="34" charset="0"/>
              </a:rPr>
              <a:t> TARSUS</a:t>
            </a:r>
            <a:endParaRPr lang="tr-TR" sz="3600" dirty="0">
              <a:latin typeface="Bahnschrift" panose="020B0502040204020203" pitchFamily="34" charset="0"/>
            </a:endParaRPr>
          </a:p>
          <a:p>
            <a:pPr algn="ctr"/>
            <a:r>
              <a:rPr lang="en-US" sz="3600" dirty="0">
                <a:latin typeface="Bahnschrift" panose="020B0502040204020203" pitchFamily="34" charset="0"/>
              </a:rPr>
              <a:t> </a:t>
            </a:r>
            <a:endParaRPr lang="tr-TR" sz="3600" dirty="0">
              <a:latin typeface="Bahnschrift" panose="020B0502040204020203" pitchFamily="34" charset="0"/>
            </a:endParaRPr>
          </a:p>
          <a:p>
            <a:pPr algn="ctr"/>
            <a:r>
              <a:rPr lang="en-US" sz="3600" i="1" dirty="0">
                <a:latin typeface="Bahnschrift" panose="020B0502040204020203" pitchFamily="34" charset="0"/>
              </a:rPr>
              <a:t>Istanbul Technical University, Faculty of Mines, Mineral Processing Engineering Department, 34469, </a:t>
            </a:r>
            <a:r>
              <a:rPr lang="en-US" sz="3600" i="1" dirty="0" err="1">
                <a:latin typeface="Bahnschrift" panose="020B0502040204020203" pitchFamily="34" charset="0"/>
              </a:rPr>
              <a:t>Maslak</a:t>
            </a:r>
            <a:r>
              <a:rPr lang="en-US" sz="3600" i="1" dirty="0">
                <a:latin typeface="Bahnschrift" panose="020B0502040204020203" pitchFamily="34" charset="0"/>
              </a:rPr>
              <a:t>, Istanbul, TURKEY</a:t>
            </a:r>
            <a:endParaRPr lang="tr-TR" sz="3600" dirty="0">
              <a:latin typeface="Bahnschrift" panose="020B0502040204020203" pitchFamily="34" charset="0"/>
            </a:endParaRPr>
          </a:p>
          <a:p>
            <a:endParaRPr lang="tr-TR" sz="7200" dirty="0">
              <a:latin typeface="Bahnschrift" panose="020B0502040204020203"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1824499485"/>
              </p:ext>
            </p:extLst>
          </p:nvPr>
        </p:nvGraphicFramePr>
        <p:xfrm>
          <a:off x="12198010" y="33479078"/>
          <a:ext cx="8003266" cy="2134108"/>
        </p:xfrm>
        <a:graphic>
          <a:graphicData uri="http://schemas.openxmlformats.org/drawingml/2006/table">
            <a:tbl>
              <a:tblPr firstRow="1" firstCol="1" bandRow="1">
                <a:tableStyleId>{5C22544A-7EE6-4342-B048-85BDC9FD1C3A}</a:tableStyleId>
              </a:tblPr>
              <a:tblGrid>
                <a:gridCol w="4001633">
                  <a:extLst>
                    <a:ext uri="{9D8B030D-6E8A-4147-A177-3AD203B41FA5}">
                      <a16:colId xmlns:a16="http://schemas.microsoft.com/office/drawing/2014/main" val="3568984198"/>
                    </a:ext>
                  </a:extLst>
                </a:gridCol>
                <a:gridCol w="4001633">
                  <a:extLst>
                    <a:ext uri="{9D8B030D-6E8A-4147-A177-3AD203B41FA5}">
                      <a16:colId xmlns:a16="http://schemas.microsoft.com/office/drawing/2014/main" val="2110740986"/>
                    </a:ext>
                  </a:extLst>
                </a:gridCol>
              </a:tblGrid>
              <a:tr h="0">
                <a:tc>
                  <a:txBody>
                    <a:bodyPr/>
                    <a:lstStyle/>
                    <a:p>
                      <a:pPr>
                        <a:lnSpc>
                          <a:spcPct val="115000"/>
                        </a:lnSpc>
                        <a:spcAft>
                          <a:spcPts val="0"/>
                        </a:spcAft>
                      </a:pPr>
                      <a:r>
                        <a:rPr lang="en-US" sz="1800" dirty="0">
                          <a:solidFill>
                            <a:schemeClr val="bg1"/>
                          </a:solidFill>
                          <a:effectLst/>
                        </a:rPr>
                        <a:t>Collector type</a:t>
                      </a:r>
                      <a:endParaRPr lang="tr-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F6524"/>
                    </a:solidFill>
                  </a:tcPr>
                </a:tc>
                <a:tc>
                  <a:txBody>
                    <a:bodyPr/>
                    <a:lstStyle/>
                    <a:p>
                      <a:pPr>
                        <a:lnSpc>
                          <a:spcPct val="115000"/>
                        </a:lnSpc>
                        <a:spcAft>
                          <a:spcPts val="0"/>
                        </a:spcAft>
                      </a:pPr>
                      <a:r>
                        <a:rPr lang="en-US" sz="1800" dirty="0">
                          <a:solidFill>
                            <a:schemeClr val="bg1"/>
                          </a:solidFill>
                          <a:effectLst/>
                        </a:rPr>
                        <a:t>Flotation conditions</a:t>
                      </a:r>
                      <a:endParaRPr lang="tr-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F6524"/>
                    </a:solidFill>
                  </a:tcPr>
                </a:tc>
                <a:extLst>
                  <a:ext uri="{0D108BD9-81ED-4DB2-BD59-A6C34878D82A}">
                    <a16:rowId xmlns:a16="http://schemas.microsoft.com/office/drawing/2014/main" val="1535172751"/>
                  </a:ext>
                </a:extLst>
              </a:tr>
              <a:tr h="0">
                <a:tc>
                  <a:txBody>
                    <a:bodyPr/>
                    <a:lstStyle/>
                    <a:p>
                      <a:pPr>
                        <a:lnSpc>
                          <a:spcPct val="115000"/>
                        </a:lnSpc>
                        <a:spcAft>
                          <a:spcPts val="0"/>
                        </a:spcAft>
                      </a:pPr>
                      <a:r>
                        <a:rPr lang="en-US" sz="1800" dirty="0">
                          <a:solidFill>
                            <a:schemeClr val="tx1"/>
                          </a:solidFill>
                          <a:effectLst/>
                        </a:rPr>
                        <a:t>Conventional feldspar flotation using HF</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E9EBF5"/>
                    </a:solidFill>
                  </a:tcPr>
                </a:tc>
                <a:tc>
                  <a:txBody>
                    <a:bodyPr/>
                    <a:lstStyle/>
                    <a:p>
                      <a:pPr>
                        <a:lnSpc>
                          <a:spcPct val="115000"/>
                        </a:lnSpc>
                        <a:spcAft>
                          <a:spcPts val="0"/>
                        </a:spcAft>
                      </a:pPr>
                      <a:r>
                        <a:rPr lang="en-US" sz="1800" dirty="0">
                          <a:solidFill>
                            <a:schemeClr val="tx1"/>
                          </a:solidFill>
                          <a:effectLst/>
                        </a:rPr>
                        <a:t>Mica stage (DAHC) pH:2.5</a:t>
                      </a:r>
                      <a:endParaRPr lang="tr-TR" sz="1800" dirty="0">
                        <a:solidFill>
                          <a:schemeClr val="tx1"/>
                        </a:solidFill>
                        <a:effectLst/>
                      </a:endParaRPr>
                    </a:p>
                    <a:p>
                      <a:pPr>
                        <a:lnSpc>
                          <a:spcPct val="115000"/>
                        </a:lnSpc>
                        <a:spcAft>
                          <a:spcPts val="0"/>
                        </a:spcAft>
                      </a:pPr>
                      <a:r>
                        <a:rPr lang="en-US" sz="1800" dirty="0">
                          <a:solidFill>
                            <a:schemeClr val="tx1"/>
                          </a:solidFill>
                          <a:effectLst/>
                        </a:rPr>
                        <a:t>Oxide stage(R801+R825) pH:3.5</a:t>
                      </a:r>
                      <a:endParaRPr lang="tr-TR" sz="1800" dirty="0">
                        <a:solidFill>
                          <a:schemeClr val="tx1"/>
                        </a:solidFill>
                        <a:effectLst/>
                      </a:endParaRPr>
                    </a:p>
                    <a:p>
                      <a:pPr>
                        <a:lnSpc>
                          <a:spcPct val="115000"/>
                        </a:lnSpc>
                        <a:spcAft>
                          <a:spcPts val="0"/>
                        </a:spcAft>
                      </a:pPr>
                      <a:r>
                        <a:rPr lang="en-US" sz="1800" dirty="0">
                          <a:solidFill>
                            <a:schemeClr val="tx1"/>
                          </a:solidFill>
                          <a:effectLst/>
                        </a:rPr>
                        <a:t>Feldspar stage (V4343+HF) pH:2.5</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9EBF5"/>
                    </a:solidFill>
                  </a:tcPr>
                </a:tc>
                <a:extLst>
                  <a:ext uri="{0D108BD9-81ED-4DB2-BD59-A6C34878D82A}">
                    <a16:rowId xmlns:a16="http://schemas.microsoft.com/office/drawing/2014/main" val="474538956"/>
                  </a:ext>
                </a:extLst>
              </a:tr>
              <a:tr h="0">
                <a:tc>
                  <a:txBody>
                    <a:bodyPr/>
                    <a:lstStyle/>
                    <a:p>
                      <a:pPr>
                        <a:lnSpc>
                          <a:spcPct val="115000"/>
                        </a:lnSpc>
                        <a:spcAft>
                          <a:spcPts val="0"/>
                        </a:spcAft>
                      </a:pPr>
                      <a:r>
                        <a:rPr lang="en-US" sz="1800" dirty="0">
                          <a:solidFill>
                            <a:schemeClr val="tx1"/>
                          </a:solidFill>
                          <a:effectLst/>
                        </a:rPr>
                        <a:t>Fatty acid type collector</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en-US" sz="1800" dirty="0" err="1">
                          <a:solidFill>
                            <a:schemeClr val="tx1"/>
                          </a:solidFill>
                          <a:effectLst/>
                        </a:rPr>
                        <a:t>Mica+oxide</a:t>
                      </a:r>
                      <a:r>
                        <a:rPr lang="en-US" sz="1800" dirty="0">
                          <a:solidFill>
                            <a:schemeClr val="tx1"/>
                          </a:solidFill>
                          <a:effectLst/>
                        </a:rPr>
                        <a:t> stage (DERNA 7) pH:9.5</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617152897"/>
                  </a:ext>
                </a:extLst>
              </a:tr>
              <a:tr h="0">
                <a:tc>
                  <a:txBody>
                    <a:bodyPr/>
                    <a:lstStyle/>
                    <a:p>
                      <a:pPr>
                        <a:lnSpc>
                          <a:spcPct val="115000"/>
                        </a:lnSpc>
                        <a:spcAft>
                          <a:spcPts val="0"/>
                        </a:spcAft>
                      </a:pPr>
                      <a:r>
                        <a:rPr lang="en-US" sz="1800" dirty="0">
                          <a:solidFill>
                            <a:schemeClr val="tx1"/>
                          </a:solidFill>
                          <a:effectLst/>
                        </a:rPr>
                        <a:t>Diamine type collector replacing HF </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E9EBF5"/>
                    </a:solidFill>
                  </a:tcPr>
                </a:tc>
                <a:tc>
                  <a:txBody>
                    <a:bodyPr/>
                    <a:lstStyle/>
                    <a:p>
                      <a:pPr>
                        <a:lnSpc>
                          <a:spcPct val="115000"/>
                        </a:lnSpc>
                        <a:spcAft>
                          <a:spcPts val="0"/>
                        </a:spcAft>
                      </a:pPr>
                      <a:r>
                        <a:rPr lang="en-US" sz="1800" dirty="0">
                          <a:solidFill>
                            <a:schemeClr val="tx1"/>
                          </a:solidFill>
                          <a:effectLst/>
                        </a:rPr>
                        <a:t>Mica stage (DAHC) pH:2.5 </a:t>
                      </a:r>
                      <a:endParaRPr lang="tr-TR" sz="1800" dirty="0">
                        <a:solidFill>
                          <a:schemeClr val="tx1"/>
                        </a:solidFill>
                        <a:effectLst/>
                      </a:endParaRPr>
                    </a:p>
                    <a:p>
                      <a:pPr>
                        <a:lnSpc>
                          <a:spcPct val="115000"/>
                        </a:lnSpc>
                        <a:spcAft>
                          <a:spcPts val="0"/>
                        </a:spcAft>
                      </a:pPr>
                      <a:r>
                        <a:rPr lang="en-US" sz="1800" dirty="0">
                          <a:solidFill>
                            <a:schemeClr val="tx1"/>
                          </a:solidFill>
                          <a:effectLst/>
                        </a:rPr>
                        <a:t>Feldspar stage (</a:t>
                      </a:r>
                      <a:r>
                        <a:rPr lang="en-US" sz="1800" dirty="0" err="1">
                          <a:solidFill>
                            <a:schemeClr val="tx1"/>
                          </a:solidFill>
                          <a:effectLst/>
                        </a:rPr>
                        <a:t>Duomeen</a:t>
                      </a:r>
                      <a:r>
                        <a:rPr lang="en-US" sz="1800" dirty="0">
                          <a:solidFill>
                            <a:schemeClr val="tx1"/>
                          </a:solidFill>
                          <a:effectLst/>
                        </a:rPr>
                        <a:t> TDO) pH:2</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E9EBF5"/>
                    </a:solidFill>
                  </a:tcPr>
                </a:tc>
                <a:extLst>
                  <a:ext uri="{0D108BD9-81ED-4DB2-BD59-A6C34878D82A}">
                    <a16:rowId xmlns:a16="http://schemas.microsoft.com/office/drawing/2014/main" val="1540417245"/>
                  </a:ext>
                </a:extLst>
              </a:tr>
            </a:tbl>
          </a:graphicData>
        </a:graphic>
      </p:graphicFrame>
      <p:pic>
        <p:nvPicPr>
          <p:cNvPr id="20" name="Picture 6"/>
          <p:cNvPicPr/>
          <p:nvPr/>
        </p:nvPicPr>
        <p:blipFill>
          <a:blip r:embed="rId2" cstate="hqprint">
            <a:duotone>
              <a:schemeClr val="bg2">
                <a:shade val="45000"/>
                <a:satMod val="135000"/>
              </a:schemeClr>
              <a:prstClr val="white"/>
            </a:duotone>
            <a:lum bright="40000" contrast="40000"/>
            <a:extLst>
              <a:ext uri="{28A0092B-C50C-407E-A947-70E740481C1C}">
                <a14:useLocalDpi xmlns:a14="http://schemas.microsoft.com/office/drawing/2010/main" val="0"/>
              </a:ext>
            </a:extLst>
          </a:blip>
          <a:srcRect/>
          <a:stretch>
            <a:fillRect/>
          </a:stretch>
        </p:blipFill>
        <p:spPr bwMode="auto">
          <a:xfrm>
            <a:off x="24795079" y="10383515"/>
            <a:ext cx="4478702" cy="2702577"/>
          </a:xfrm>
          <a:prstGeom prst="rect">
            <a:avLst/>
          </a:prstGeom>
          <a:noFill/>
          <a:ln>
            <a:noFill/>
          </a:ln>
        </p:spPr>
      </p:pic>
      <p:pic>
        <p:nvPicPr>
          <p:cNvPr id="21" name="Picture 7"/>
          <p:cNvPicPr/>
          <p:nvPr/>
        </p:nvPicPr>
        <p:blipFill>
          <a:blip r:embed="rId3" cstate="hqprint">
            <a:duotone>
              <a:schemeClr val="bg2">
                <a:shade val="45000"/>
                <a:satMod val="135000"/>
              </a:schemeClr>
              <a:prstClr val="white"/>
            </a:duotone>
            <a:lum bright="40000" contrast="40000"/>
            <a:extLst>
              <a:ext uri="{28A0092B-C50C-407E-A947-70E740481C1C}">
                <a14:useLocalDpi xmlns:a14="http://schemas.microsoft.com/office/drawing/2010/main" val="0"/>
              </a:ext>
            </a:extLst>
          </a:blip>
          <a:srcRect/>
          <a:stretch>
            <a:fillRect/>
          </a:stretch>
        </p:blipFill>
        <p:spPr bwMode="auto">
          <a:xfrm>
            <a:off x="25046583" y="13547344"/>
            <a:ext cx="4505180" cy="4476077"/>
          </a:xfrm>
          <a:prstGeom prst="rect">
            <a:avLst/>
          </a:prstGeom>
          <a:noFill/>
          <a:ln>
            <a:noFill/>
          </a:ln>
        </p:spPr>
      </p:pic>
      <p:graphicFrame>
        <p:nvGraphicFramePr>
          <p:cNvPr id="7" name="Tablo 6"/>
          <p:cNvGraphicFramePr>
            <a:graphicFrameLocks noGrp="1"/>
          </p:cNvGraphicFramePr>
          <p:nvPr>
            <p:extLst>
              <p:ext uri="{D42A27DB-BD31-4B8C-83A1-F6EECF244321}">
                <p14:modId xmlns:p14="http://schemas.microsoft.com/office/powerpoint/2010/main" val="690157205"/>
              </p:ext>
            </p:extLst>
          </p:nvPr>
        </p:nvGraphicFramePr>
        <p:xfrm>
          <a:off x="21904559" y="24607220"/>
          <a:ext cx="9658713" cy="3238500"/>
        </p:xfrm>
        <a:graphic>
          <a:graphicData uri="http://schemas.openxmlformats.org/drawingml/2006/table">
            <a:tbl>
              <a:tblPr firstRow="1" firstCol="1" bandRow="1">
                <a:tableStyleId>{5C22544A-7EE6-4342-B048-85BDC9FD1C3A}</a:tableStyleId>
              </a:tblPr>
              <a:tblGrid>
                <a:gridCol w="1261428">
                  <a:extLst>
                    <a:ext uri="{9D8B030D-6E8A-4147-A177-3AD203B41FA5}">
                      <a16:colId xmlns:a16="http://schemas.microsoft.com/office/drawing/2014/main" val="2556992504"/>
                    </a:ext>
                  </a:extLst>
                </a:gridCol>
                <a:gridCol w="1261428">
                  <a:extLst>
                    <a:ext uri="{9D8B030D-6E8A-4147-A177-3AD203B41FA5}">
                      <a16:colId xmlns:a16="http://schemas.microsoft.com/office/drawing/2014/main" val="3750049703"/>
                    </a:ext>
                  </a:extLst>
                </a:gridCol>
                <a:gridCol w="568667">
                  <a:extLst>
                    <a:ext uri="{9D8B030D-6E8A-4147-A177-3AD203B41FA5}">
                      <a16:colId xmlns:a16="http://schemas.microsoft.com/office/drawing/2014/main" val="3284040249"/>
                    </a:ext>
                  </a:extLst>
                </a:gridCol>
                <a:gridCol w="523698">
                  <a:extLst>
                    <a:ext uri="{9D8B030D-6E8A-4147-A177-3AD203B41FA5}">
                      <a16:colId xmlns:a16="http://schemas.microsoft.com/office/drawing/2014/main" val="4261913168"/>
                    </a:ext>
                  </a:extLst>
                </a:gridCol>
                <a:gridCol w="523698">
                  <a:extLst>
                    <a:ext uri="{9D8B030D-6E8A-4147-A177-3AD203B41FA5}">
                      <a16:colId xmlns:a16="http://schemas.microsoft.com/office/drawing/2014/main" val="743692187"/>
                    </a:ext>
                  </a:extLst>
                </a:gridCol>
                <a:gridCol w="525405">
                  <a:extLst>
                    <a:ext uri="{9D8B030D-6E8A-4147-A177-3AD203B41FA5}">
                      <a16:colId xmlns:a16="http://schemas.microsoft.com/office/drawing/2014/main" val="1908047002"/>
                    </a:ext>
                  </a:extLst>
                </a:gridCol>
                <a:gridCol w="525405">
                  <a:extLst>
                    <a:ext uri="{9D8B030D-6E8A-4147-A177-3AD203B41FA5}">
                      <a16:colId xmlns:a16="http://schemas.microsoft.com/office/drawing/2014/main" val="757838436"/>
                    </a:ext>
                  </a:extLst>
                </a:gridCol>
                <a:gridCol w="523698">
                  <a:extLst>
                    <a:ext uri="{9D8B030D-6E8A-4147-A177-3AD203B41FA5}">
                      <a16:colId xmlns:a16="http://schemas.microsoft.com/office/drawing/2014/main" val="1316126919"/>
                    </a:ext>
                  </a:extLst>
                </a:gridCol>
                <a:gridCol w="523698">
                  <a:extLst>
                    <a:ext uri="{9D8B030D-6E8A-4147-A177-3AD203B41FA5}">
                      <a16:colId xmlns:a16="http://schemas.microsoft.com/office/drawing/2014/main" val="1707227998"/>
                    </a:ext>
                  </a:extLst>
                </a:gridCol>
                <a:gridCol w="523698">
                  <a:extLst>
                    <a:ext uri="{9D8B030D-6E8A-4147-A177-3AD203B41FA5}">
                      <a16:colId xmlns:a16="http://schemas.microsoft.com/office/drawing/2014/main" val="1041954587"/>
                    </a:ext>
                  </a:extLst>
                </a:gridCol>
                <a:gridCol w="69850">
                  <a:extLst>
                    <a:ext uri="{9D8B030D-6E8A-4147-A177-3AD203B41FA5}">
                      <a16:colId xmlns:a16="http://schemas.microsoft.com/office/drawing/2014/main" val="2251182508"/>
                    </a:ext>
                  </a:extLst>
                </a:gridCol>
                <a:gridCol w="523698">
                  <a:extLst>
                    <a:ext uri="{9D8B030D-6E8A-4147-A177-3AD203B41FA5}">
                      <a16:colId xmlns:a16="http://schemas.microsoft.com/office/drawing/2014/main" val="3891234313"/>
                    </a:ext>
                  </a:extLst>
                </a:gridCol>
                <a:gridCol w="523698">
                  <a:extLst>
                    <a:ext uri="{9D8B030D-6E8A-4147-A177-3AD203B41FA5}">
                      <a16:colId xmlns:a16="http://schemas.microsoft.com/office/drawing/2014/main" val="3059080224"/>
                    </a:ext>
                  </a:extLst>
                </a:gridCol>
                <a:gridCol w="69850">
                  <a:extLst>
                    <a:ext uri="{9D8B030D-6E8A-4147-A177-3AD203B41FA5}">
                      <a16:colId xmlns:a16="http://schemas.microsoft.com/office/drawing/2014/main" val="4261364239"/>
                    </a:ext>
                  </a:extLst>
                </a:gridCol>
                <a:gridCol w="523698">
                  <a:extLst>
                    <a:ext uri="{9D8B030D-6E8A-4147-A177-3AD203B41FA5}">
                      <a16:colId xmlns:a16="http://schemas.microsoft.com/office/drawing/2014/main" val="3440421649"/>
                    </a:ext>
                  </a:extLst>
                </a:gridCol>
                <a:gridCol w="523698">
                  <a:extLst>
                    <a:ext uri="{9D8B030D-6E8A-4147-A177-3AD203B41FA5}">
                      <a16:colId xmlns:a16="http://schemas.microsoft.com/office/drawing/2014/main" val="3631440725"/>
                    </a:ext>
                  </a:extLst>
                </a:gridCol>
                <a:gridCol w="69850">
                  <a:extLst>
                    <a:ext uri="{9D8B030D-6E8A-4147-A177-3AD203B41FA5}">
                      <a16:colId xmlns:a16="http://schemas.microsoft.com/office/drawing/2014/main" val="4029173940"/>
                    </a:ext>
                  </a:extLst>
                </a:gridCol>
                <a:gridCol w="523698">
                  <a:extLst>
                    <a:ext uri="{9D8B030D-6E8A-4147-A177-3AD203B41FA5}">
                      <a16:colId xmlns:a16="http://schemas.microsoft.com/office/drawing/2014/main" val="2009911050"/>
                    </a:ext>
                  </a:extLst>
                </a:gridCol>
                <a:gridCol w="69850">
                  <a:extLst>
                    <a:ext uri="{9D8B030D-6E8A-4147-A177-3AD203B41FA5}">
                      <a16:colId xmlns:a16="http://schemas.microsoft.com/office/drawing/2014/main" val="221517176"/>
                    </a:ext>
                  </a:extLst>
                </a:gridCol>
              </a:tblGrid>
              <a:tr h="238125">
                <a:tc rowSpan="2">
                  <a:txBody>
                    <a:bodyPr/>
                    <a:lstStyle/>
                    <a:p>
                      <a:pPr algn="ctr">
                        <a:lnSpc>
                          <a:spcPct val="115000"/>
                        </a:lnSpc>
                        <a:spcAft>
                          <a:spcPts val="1000"/>
                        </a:spcAft>
                      </a:pPr>
                      <a:r>
                        <a:rPr lang="en-US" sz="900" dirty="0">
                          <a:effectLst/>
                        </a:rPr>
                        <a:t>Collector Type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rowSpan="2">
                  <a:txBody>
                    <a:bodyPr/>
                    <a:lstStyle/>
                    <a:p>
                      <a:pPr algn="ctr">
                        <a:lnSpc>
                          <a:spcPct val="115000"/>
                        </a:lnSpc>
                        <a:spcAft>
                          <a:spcPts val="1000"/>
                        </a:spcAft>
                      </a:pPr>
                      <a:r>
                        <a:rPr lang="en-US" sz="900" dirty="0">
                          <a:effectLst/>
                        </a:rPr>
                        <a:t>Product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rowSpan="2">
                  <a:txBody>
                    <a:bodyPr/>
                    <a:lstStyle/>
                    <a:p>
                      <a:pPr algn="ctr">
                        <a:lnSpc>
                          <a:spcPct val="115000"/>
                        </a:lnSpc>
                        <a:spcAft>
                          <a:spcPts val="1000"/>
                        </a:spcAft>
                      </a:pPr>
                      <a:r>
                        <a:rPr lang="en-US" sz="900" dirty="0">
                          <a:effectLst/>
                        </a:rPr>
                        <a:t>Weight,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gridSpan="2">
                  <a:txBody>
                    <a:bodyPr/>
                    <a:lstStyle/>
                    <a:p>
                      <a:pPr algn="ctr">
                        <a:lnSpc>
                          <a:spcPct val="115000"/>
                        </a:lnSpc>
                        <a:spcAft>
                          <a:spcPts val="1000"/>
                        </a:spcAft>
                      </a:pPr>
                      <a:r>
                        <a:rPr lang="en-US" sz="900" dirty="0">
                          <a:effectLst/>
                        </a:rPr>
                        <a:t>Fe</a:t>
                      </a:r>
                      <a:r>
                        <a:rPr lang="en-US" sz="900" baseline="-25000" dirty="0">
                          <a:effectLst/>
                        </a:rPr>
                        <a:t>2</a:t>
                      </a:r>
                      <a:r>
                        <a:rPr lang="en-US" sz="900" dirty="0">
                          <a:effectLst/>
                        </a:rPr>
                        <a:t>O</a:t>
                      </a:r>
                      <a:r>
                        <a:rPr lang="en-US" sz="900" baseline="-25000" dirty="0">
                          <a:effectLst/>
                        </a:rPr>
                        <a:t>3</a:t>
                      </a:r>
                      <a:r>
                        <a:rPr lang="en-US" sz="9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gridSpan="2">
                  <a:txBody>
                    <a:bodyPr/>
                    <a:lstStyle/>
                    <a:p>
                      <a:pPr algn="ctr">
                        <a:lnSpc>
                          <a:spcPct val="115000"/>
                        </a:lnSpc>
                        <a:spcAft>
                          <a:spcPts val="1000"/>
                        </a:spcAft>
                      </a:pPr>
                      <a:r>
                        <a:rPr lang="en-US" sz="900" dirty="0">
                          <a:effectLst/>
                        </a:rPr>
                        <a:t>TiO</a:t>
                      </a:r>
                      <a:r>
                        <a:rPr lang="en-US" sz="900" baseline="-25000" dirty="0">
                          <a:effectLst/>
                        </a:rPr>
                        <a:t>2</a:t>
                      </a:r>
                      <a:r>
                        <a:rPr lang="en-US" sz="9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gridSpan="3">
                  <a:txBody>
                    <a:bodyPr/>
                    <a:lstStyle/>
                    <a:p>
                      <a:pPr algn="ctr">
                        <a:lnSpc>
                          <a:spcPct val="115000"/>
                        </a:lnSpc>
                        <a:spcAft>
                          <a:spcPts val="1000"/>
                        </a:spcAft>
                      </a:pPr>
                      <a:r>
                        <a:rPr lang="en-US" sz="900" dirty="0">
                          <a:effectLst/>
                        </a:rPr>
                        <a:t>SiO</a:t>
                      </a:r>
                      <a:r>
                        <a:rPr lang="en-US" sz="900" baseline="-25000" dirty="0">
                          <a:effectLst/>
                        </a:rPr>
                        <a:t>2</a:t>
                      </a:r>
                      <a:r>
                        <a:rPr lang="en-US" sz="9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hMerge="1">
                  <a:txBody>
                    <a:bodyPr/>
                    <a:lstStyle/>
                    <a:p>
                      <a:endParaRPr lang="tr-TR"/>
                    </a:p>
                  </a:txBody>
                  <a:tcPr/>
                </a:tc>
                <a:tc gridSpan="3">
                  <a:txBody>
                    <a:bodyPr/>
                    <a:lstStyle/>
                    <a:p>
                      <a:pPr algn="ctr">
                        <a:lnSpc>
                          <a:spcPct val="115000"/>
                        </a:lnSpc>
                        <a:spcAft>
                          <a:spcPts val="1000"/>
                        </a:spcAft>
                      </a:pPr>
                      <a:r>
                        <a:rPr lang="en-US" sz="900" dirty="0">
                          <a:effectLst/>
                        </a:rPr>
                        <a:t>Al</a:t>
                      </a:r>
                      <a:r>
                        <a:rPr lang="en-US" sz="900" baseline="-25000" dirty="0">
                          <a:effectLst/>
                        </a:rPr>
                        <a:t>2</a:t>
                      </a:r>
                      <a:r>
                        <a:rPr lang="en-US" sz="900" dirty="0">
                          <a:effectLst/>
                        </a:rPr>
                        <a:t>O</a:t>
                      </a:r>
                      <a:r>
                        <a:rPr lang="en-US" sz="900" baseline="-25000" dirty="0">
                          <a:effectLst/>
                        </a:rPr>
                        <a:t>3</a:t>
                      </a:r>
                      <a:r>
                        <a:rPr lang="en-US" sz="9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hMerge="1">
                  <a:txBody>
                    <a:bodyPr/>
                    <a:lstStyle/>
                    <a:p>
                      <a:endParaRPr lang="tr-TR"/>
                    </a:p>
                  </a:txBody>
                  <a:tcPr/>
                </a:tc>
                <a:tc gridSpan="3">
                  <a:txBody>
                    <a:bodyPr/>
                    <a:lstStyle/>
                    <a:p>
                      <a:pPr algn="ctr">
                        <a:lnSpc>
                          <a:spcPct val="115000"/>
                        </a:lnSpc>
                        <a:spcAft>
                          <a:spcPts val="1000"/>
                        </a:spcAft>
                      </a:pPr>
                      <a:r>
                        <a:rPr lang="en-US" sz="900" dirty="0">
                          <a:effectLst/>
                        </a:rPr>
                        <a:t>Na</a:t>
                      </a:r>
                      <a:r>
                        <a:rPr lang="en-US" sz="900" baseline="-25000" dirty="0">
                          <a:effectLst/>
                        </a:rPr>
                        <a:t>2</a:t>
                      </a:r>
                      <a:r>
                        <a:rPr lang="en-US" sz="900" dirty="0">
                          <a:effectLst/>
                        </a:rPr>
                        <a:t>O,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hMerge="1">
                  <a:txBody>
                    <a:bodyPr/>
                    <a:lstStyle/>
                    <a:p>
                      <a:endParaRPr lang="tr-TR"/>
                    </a:p>
                  </a:txBody>
                  <a:tcPr/>
                </a:tc>
                <a:tc gridSpan="3">
                  <a:txBody>
                    <a:bodyPr/>
                    <a:lstStyle/>
                    <a:p>
                      <a:pPr algn="ctr">
                        <a:lnSpc>
                          <a:spcPct val="115000"/>
                        </a:lnSpc>
                        <a:spcAft>
                          <a:spcPts val="1000"/>
                        </a:spcAft>
                      </a:pPr>
                      <a:r>
                        <a:rPr lang="en-US" sz="900" dirty="0" err="1">
                          <a:effectLst/>
                        </a:rPr>
                        <a:t>CaO</a:t>
                      </a:r>
                      <a:r>
                        <a:rPr lang="en-US" sz="9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219354623"/>
                  </a:ext>
                </a:extLst>
              </a:tr>
              <a:tr h="200025">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lnSpc>
                          <a:spcPct val="115000"/>
                        </a:lnSpc>
                        <a:spcAft>
                          <a:spcPts val="1000"/>
                        </a:spcAft>
                      </a:pPr>
                      <a:r>
                        <a:rPr lang="en-US" sz="900" dirty="0">
                          <a:effectLst/>
                        </a:rPr>
                        <a:t>Content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gn="ctr">
                        <a:lnSpc>
                          <a:spcPct val="115000"/>
                        </a:lnSpc>
                        <a:spcAft>
                          <a:spcPts val="1000"/>
                        </a:spcAft>
                      </a:pPr>
                      <a:r>
                        <a:rPr lang="en-US" sz="900" dirty="0">
                          <a:effectLst/>
                        </a:rPr>
                        <a:t>Recovery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gn="ctr">
                        <a:lnSpc>
                          <a:spcPct val="115000"/>
                        </a:lnSpc>
                        <a:spcAft>
                          <a:spcPts val="1000"/>
                        </a:spcAft>
                      </a:pPr>
                      <a:r>
                        <a:rPr lang="en-US" sz="900" dirty="0">
                          <a:effectLst/>
                        </a:rPr>
                        <a:t>Content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gn="ctr">
                        <a:lnSpc>
                          <a:spcPct val="115000"/>
                        </a:lnSpc>
                        <a:spcAft>
                          <a:spcPts val="1000"/>
                        </a:spcAft>
                      </a:pPr>
                      <a:r>
                        <a:rPr lang="en-US" sz="900" dirty="0">
                          <a:effectLst/>
                        </a:rPr>
                        <a:t>Recovery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gn="ctr">
                        <a:lnSpc>
                          <a:spcPct val="115000"/>
                        </a:lnSpc>
                        <a:spcAft>
                          <a:spcPts val="1000"/>
                        </a:spcAft>
                      </a:pPr>
                      <a:r>
                        <a:rPr lang="en-US" sz="900" dirty="0">
                          <a:effectLst/>
                        </a:rPr>
                        <a:t>Content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gn="ctr">
                        <a:lnSpc>
                          <a:spcPct val="115000"/>
                        </a:lnSpc>
                        <a:spcAft>
                          <a:spcPts val="1000"/>
                        </a:spcAft>
                      </a:pPr>
                      <a:r>
                        <a:rPr lang="en-US" sz="900" dirty="0">
                          <a:effectLst/>
                        </a:rPr>
                        <a:t>Recovery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gridSpan="2">
                  <a:txBody>
                    <a:bodyPr/>
                    <a:lstStyle/>
                    <a:p>
                      <a:pPr algn="ctr">
                        <a:lnSpc>
                          <a:spcPct val="115000"/>
                        </a:lnSpc>
                        <a:spcAft>
                          <a:spcPts val="1000"/>
                        </a:spcAft>
                      </a:pPr>
                      <a:r>
                        <a:rPr lang="en-US" sz="900" dirty="0">
                          <a:effectLst/>
                        </a:rPr>
                        <a:t>Content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a:txBody>
                    <a:bodyPr/>
                    <a:lstStyle/>
                    <a:p>
                      <a:pPr algn="ctr">
                        <a:lnSpc>
                          <a:spcPct val="115000"/>
                        </a:lnSpc>
                        <a:spcAft>
                          <a:spcPts val="1000"/>
                        </a:spcAft>
                      </a:pPr>
                      <a:r>
                        <a:rPr lang="en-US" sz="900" dirty="0">
                          <a:effectLst/>
                        </a:rPr>
                        <a:t>Recovery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gridSpan="2">
                  <a:txBody>
                    <a:bodyPr/>
                    <a:lstStyle/>
                    <a:p>
                      <a:pPr algn="ctr">
                        <a:lnSpc>
                          <a:spcPct val="115000"/>
                        </a:lnSpc>
                        <a:spcAft>
                          <a:spcPts val="1000"/>
                        </a:spcAft>
                      </a:pPr>
                      <a:r>
                        <a:rPr lang="en-US" sz="900" dirty="0">
                          <a:effectLst/>
                        </a:rPr>
                        <a:t>Content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a:txBody>
                    <a:bodyPr/>
                    <a:lstStyle/>
                    <a:p>
                      <a:pPr algn="ctr">
                        <a:lnSpc>
                          <a:spcPct val="115000"/>
                        </a:lnSpc>
                        <a:spcAft>
                          <a:spcPts val="1000"/>
                        </a:spcAft>
                      </a:pPr>
                      <a:r>
                        <a:rPr lang="en-US" sz="900" dirty="0">
                          <a:effectLst/>
                        </a:rPr>
                        <a:t>Recovery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gridSpan="2">
                  <a:txBody>
                    <a:bodyPr/>
                    <a:lstStyle/>
                    <a:p>
                      <a:pPr algn="ctr">
                        <a:lnSpc>
                          <a:spcPct val="115000"/>
                        </a:lnSpc>
                        <a:spcAft>
                          <a:spcPts val="1000"/>
                        </a:spcAft>
                      </a:pPr>
                      <a:r>
                        <a:rPr lang="en-US" sz="900" dirty="0">
                          <a:effectLst/>
                        </a:rPr>
                        <a:t>Content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hMerge="1">
                  <a:txBody>
                    <a:bodyPr/>
                    <a:lstStyle/>
                    <a:p>
                      <a:endParaRPr lang="tr-TR"/>
                    </a:p>
                  </a:txBody>
                  <a:tcPr/>
                </a:tc>
                <a:tc>
                  <a:txBody>
                    <a:bodyPr/>
                    <a:lstStyle/>
                    <a:p>
                      <a:pPr algn="ctr">
                        <a:lnSpc>
                          <a:spcPct val="115000"/>
                        </a:lnSpc>
                        <a:spcAft>
                          <a:spcPts val="1000"/>
                        </a:spcAft>
                      </a:pPr>
                      <a:r>
                        <a:rPr lang="en-US" sz="900" dirty="0">
                          <a:effectLst/>
                        </a:rPr>
                        <a:t>Recovery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81922406"/>
                  </a:ext>
                </a:extLst>
              </a:tr>
              <a:tr h="200025">
                <a:tc rowSpan="6">
                  <a:txBody>
                    <a:bodyPr/>
                    <a:lstStyle/>
                    <a:p>
                      <a:pPr algn="ctr">
                        <a:lnSpc>
                          <a:spcPct val="115000"/>
                        </a:lnSpc>
                        <a:spcAft>
                          <a:spcPts val="1000"/>
                        </a:spcAft>
                      </a:pPr>
                      <a:r>
                        <a:rPr lang="en-US" sz="900" dirty="0">
                          <a:effectLst/>
                        </a:rPr>
                        <a:t>DAHC</a:t>
                      </a:r>
                      <a:endParaRPr lang="tr-TR" sz="1100" dirty="0">
                        <a:effectLst/>
                      </a:endParaRPr>
                    </a:p>
                    <a:p>
                      <a:pPr algn="ctr">
                        <a:lnSpc>
                          <a:spcPct val="115000"/>
                        </a:lnSpc>
                        <a:spcAft>
                          <a:spcPts val="1000"/>
                        </a:spcAft>
                      </a:pPr>
                      <a:r>
                        <a:rPr lang="en-US" sz="900" dirty="0">
                          <a:effectLst/>
                        </a:rPr>
                        <a:t>R801-825</a:t>
                      </a:r>
                      <a:endParaRPr lang="tr-TR" sz="1100" dirty="0">
                        <a:effectLst/>
                      </a:endParaRPr>
                    </a:p>
                    <a:p>
                      <a:pPr algn="ctr">
                        <a:lnSpc>
                          <a:spcPct val="115000"/>
                        </a:lnSpc>
                        <a:spcAft>
                          <a:spcPts val="1000"/>
                        </a:spcAft>
                      </a:pPr>
                      <a:r>
                        <a:rPr lang="en-US" sz="900" dirty="0">
                          <a:effectLst/>
                        </a:rPr>
                        <a:t>V-4343+HF</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nSpc>
                          <a:spcPct val="115000"/>
                        </a:lnSpc>
                        <a:spcAft>
                          <a:spcPts val="1000"/>
                        </a:spcAft>
                      </a:pPr>
                      <a:r>
                        <a:rPr lang="en-US" sz="900">
                          <a:effectLst/>
                        </a:rPr>
                        <a:t>Feldspar Concentrate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74,2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12,4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19,4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70,05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73,0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18,82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78,5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11,19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82,0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0,35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66,0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90043464"/>
                  </a:ext>
                </a:extLst>
              </a:tr>
              <a:tr h="200025">
                <a:tc vMerge="1">
                  <a:txBody>
                    <a:bodyPr/>
                    <a:lstStyle/>
                    <a:p>
                      <a:endParaRPr lang="tr-TR"/>
                    </a:p>
                  </a:txBody>
                  <a:tcPr/>
                </a:tc>
                <a:tc>
                  <a:txBody>
                    <a:bodyPr/>
                    <a:lstStyle/>
                    <a:p>
                      <a:pPr>
                        <a:lnSpc>
                          <a:spcPct val="115000"/>
                        </a:lnSpc>
                        <a:spcAft>
                          <a:spcPts val="1000"/>
                        </a:spcAft>
                      </a:pPr>
                      <a:r>
                        <a:rPr lang="en-US" sz="900" dirty="0">
                          <a:effectLst/>
                        </a:rPr>
                        <a:t>Feldspar </a:t>
                      </a:r>
                      <a:r>
                        <a:rPr lang="en-US" sz="900" dirty="0" err="1">
                          <a:effectLst/>
                        </a:rPr>
                        <a:t>Middlings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9,6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0,05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3,1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0,08</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5,9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69,59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9,4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18,70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11,13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0,35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8,5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22445949"/>
                  </a:ext>
                </a:extLst>
              </a:tr>
              <a:tr h="200025">
                <a:tc vMerge="1">
                  <a:txBody>
                    <a:bodyPr/>
                    <a:lstStyle/>
                    <a:p>
                      <a:endParaRPr lang="tr-TR"/>
                    </a:p>
                  </a:txBody>
                  <a:tcPr/>
                </a:tc>
                <a:tc>
                  <a:txBody>
                    <a:bodyPr/>
                    <a:lstStyle/>
                    <a:p>
                      <a:pPr>
                        <a:lnSpc>
                          <a:spcPct val="115000"/>
                        </a:lnSpc>
                        <a:spcAft>
                          <a:spcPts val="1000"/>
                        </a:spcAft>
                      </a:pPr>
                      <a:r>
                        <a:rPr lang="en-US" sz="900">
                          <a:effectLst/>
                        </a:rPr>
                        <a:t>Quartz Concentrate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6,8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94,37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9,0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4,62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1,8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0,01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0,1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0,05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0,9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12818857"/>
                  </a:ext>
                </a:extLst>
              </a:tr>
              <a:tr h="200025">
                <a:tc vMerge="1">
                  <a:txBody>
                    <a:bodyPr/>
                    <a:lstStyle/>
                    <a:p>
                      <a:endParaRPr lang="tr-TR"/>
                    </a:p>
                  </a:txBody>
                  <a:tcPr/>
                </a:tc>
                <a:tc>
                  <a:txBody>
                    <a:bodyPr/>
                    <a:lstStyle/>
                    <a:p>
                      <a:pPr>
                        <a:lnSpc>
                          <a:spcPct val="115000"/>
                        </a:lnSpc>
                        <a:spcAft>
                          <a:spcPts val="1000"/>
                        </a:spcAft>
                      </a:pPr>
                      <a:r>
                        <a:rPr lang="en-US" sz="900" dirty="0">
                          <a:effectLst/>
                        </a:rPr>
                        <a:t>Oxide Concentrate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0,23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9,3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0,73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38,7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68,32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18,24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6,7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10,64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6,9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0,51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8,5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8506804"/>
                  </a:ext>
                </a:extLst>
              </a:tr>
              <a:tr h="200025">
                <a:tc vMerge="1">
                  <a:txBody>
                    <a:bodyPr/>
                    <a:lstStyle/>
                    <a:p>
                      <a:endParaRPr lang="tr-TR"/>
                    </a:p>
                  </a:txBody>
                  <a:tcPr/>
                </a:tc>
                <a:tc>
                  <a:txBody>
                    <a:bodyPr/>
                    <a:lstStyle/>
                    <a:p>
                      <a:pPr>
                        <a:lnSpc>
                          <a:spcPct val="115000"/>
                        </a:lnSpc>
                        <a:spcAft>
                          <a:spcPts val="1000"/>
                        </a:spcAft>
                      </a:pPr>
                      <a:r>
                        <a:rPr lang="en-US" sz="900">
                          <a:effectLst/>
                        </a:rPr>
                        <a:t>Mica Concentrate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2,9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4,15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74,4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1,44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34,2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56,54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2,3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18,47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3,0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2,21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2,19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16,1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60752509"/>
                  </a:ext>
                </a:extLst>
              </a:tr>
              <a:tr h="200025">
                <a:tc vMerge="1">
                  <a:txBody>
                    <a:bodyPr/>
                    <a:lstStyle/>
                    <a:p>
                      <a:endParaRPr lang="tr-TR"/>
                    </a:p>
                  </a:txBody>
                  <a:tcPr/>
                </a:tc>
                <a:tc>
                  <a:txBody>
                    <a:bodyPr/>
                    <a:lstStyle/>
                    <a:p>
                      <a:pPr>
                        <a:lnSpc>
                          <a:spcPct val="115000"/>
                        </a:lnSpc>
                        <a:spcAft>
                          <a:spcPts val="1000"/>
                        </a:spcAft>
                      </a:pPr>
                      <a:r>
                        <a:rPr lang="en-US" sz="900" dirty="0">
                          <a:effectLst/>
                        </a:rPr>
                        <a:t>Total</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0,16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0,12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71,16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17,79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10,13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0,39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53714103"/>
                  </a:ext>
                </a:extLst>
              </a:tr>
              <a:tr h="200025">
                <a:tc rowSpan="3">
                  <a:txBody>
                    <a:bodyPr/>
                    <a:lstStyle/>
                    <a:p>
                      <a:pPr algn="ctr">
                        <a:lnSpc>
                          <a:spcPct val="115000"/>
                        </a:lnSpc>
                        <a:spcAft>
                          <a:spcPts val="1000"/>
                        </a:spcAft>
                      </a:pPr>
                      <a:r>
                        <a:rPr lang="en-US" sz="900" dirty="0">
                          <a:effectLst/>
                        </a:rPr>
                        <a:t>DERNA7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nSpc>
                          <a:spcPct val="115000"/>
                        </a:lnSpc>
                        <a:spcAft>
                          <a:spcPts val="1000"/>
                        </a:spcAft>
                      </a:pPr>
                      <a:r>
                        <a:rPr lang="en-US" sz="900">
                          <a:effectLst/>
                        </a:rPr>
                        <a:t>Feldspar Concentrate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87,3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27,0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35,5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70,33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87,3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17,42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87,8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10,81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90,5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0,33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70,3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52123048"/>
                  </a:ext>
                </a:extLst>
              </a:tr>
              <a:tr h="200025">
                <a:tc vMerge="1">
                  <a:txBody>
                    <a:bodyPr/>
                    <a:lstStyle/>
                    <a:p>
                      <a:endParaRPr lang="tr-TR"/>
                    </a:p>
                  </a:txBody>
                  <a:tcPr/>
                </a:tc>
                <a:tc>
                  <a:txBody>
                    <a:bodyPr/>
                    <a:lstStyle/>
                    <a:p>
                      <a:pPr>
                        <a:lnSpc>
                          <a:spcPct val="115000"/>
                        </a:lnSpc>
                        <a:spcAft>
                          <a:spcPts val="1000"/>
                        </a:spcAft>
                      </a:pPr>
                      <a:r>
                        <a:rPr lang="en-US" sz="900" dirty="0" err="1">
                          <a:effectLst/>
                        </a:rPr>
                        <a:t>Mica+Oxide</a:t>
                      </a:r>
                      <a:r>
                        <a:rPr lang="en-US" sz="900" dirty="0">
                          <a:effectLst/>
                        </a:rPr>
                        <a:t> Concentrate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12,7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a:effectLst/>
                        </a:rPr>
                        <a:t>0,87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73,0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0,59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64,5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70,54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12,7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16,58</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12,2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7,80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9,5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0,96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29,7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27693148"/>
                  </a:ext>
                </a:extLst>
              </a:tr>
              <a:tr h="200025">
                <a:tc vMerge="1">
                  <a:txBody>
                    <a:bodyPr/>
                    <a:lstStyle/>
                    <a:p>
                      <a:endParaRPr lang="tr-TR"/>
                    </a:p>
                  </a:txBody>
                  <a:tcPr/>
                </a:tc>
                <a:tc>
                  <a:txBody>
                    <a:bodyPr/>
                    <a:lstStyle/>
                    <a:p>
                      <a:pPr>
                        <a:lnSpc>
                          <a:spcPct val="115000"/>
                        </a:lnSpc>
                        <a:spcAft>
                          <a:spcPts val="1000"/>
                        </a:spcAft>
                      </a:pPr>
                      <a:r>
                        <a:rPr lang="en-US" sz="900">
                          <a:effectLst/>
                        </a:rPr>
                        <a:t>Total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0,12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70,36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17,31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10,43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0,41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100,0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58974550"/>
                  </a:ext>
                </a:extLst>
              </a:tr>
              <a:tr h="200025">
                <a:tc rowSpan="5">
                  <a:txBody>
                    <a:bodyPr/>
                    <a:lstStyle/>
                    <a:p>
                      <a:pPr algn="ctr">
                        <a:lnSpc>
                          <a:spcPct val="115000"/>
                        </a:lnSpc>
                        <a:spcAft>
                          <a:spcPts val="1000"/>
                        </a:spcAft>
                      </a:pPr>
                      <a:r>
                        <a:rPr lang="en-US" sz="900" dirty="0">
                          <a:effectLst/>
                        </a:rPr>
                        <a:t>DAHC-</a:t>
                      </a:r>
                      <a:r>
                        <a:rPr lang="en-US" sz="900" dirty="0" err="1">
                          <a:effectLst/>
                        </a:rPr>
                        <a:t>Duomeen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rgbClr val="EF6524"/>
                    </a:solidFill>
                  </a:tcPr>
                </a:tc>
                <a:tc>
                  <a:txBody>
                    <a:bodyPr/>
                    <a:lstStyle/>
                    <a:p>
                      <a:pPr>
                        <a:lnSpc>
                          <a:spcPct val="115000"/>
                        </a:lnSpc>
                        <a:spcAft>
                          <a:spcPts val="1000"/>
                        </a:spcAft>
                      </a:pPr>
                      <a:r>
                        <a:rPr lang="en-US" sz="900" dirty="0">
                          <a:effectLst/>
                        </a:rPr>
                        <a:t>Feldspar Concentrate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77,8</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en-US" sz="900" dirty="0">
                          <a:effectLst/>
                        </a:rPr>
                        <a:t>0,04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18,4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0,10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60,5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69,25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77,4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18,02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81,5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11,21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85,0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0,36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71,1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92371745"/>
                  </a:ext>
                </a:extLst>
              </a:tr>
              <a:tr h="200025">
                <a:tc vMerge="1">
                  <a:txBody>
                    <a:bodyPr/>
                    <a:lstStyle/>
                    <a:p>
                      <a:endParaRPr lang="tr-TR"/>
                    </a:p>
                  </a:txBody>
                  <a:tcPr/>
                </a:tc>
                <a:tc>
                  <a:txBody>
                    <a:bodyPr/>
                    <a:lstStyle/>
                    <a:p>
                      <a:pPr>
                        <a:lnSpc>
                          <a:spcPct val="115000"/>
                        </a:lnSpc>
                        <a:spcAft>
                          <a:spcPts val="1000"/>
                        </a:spcAft>
                      </a:pPr>
                      <a:r>
                        <a:rPr lang="en-US" sz="900">
                          <a:effectLst/>
                        </a:rPr>
                        <a:t>Feldspar Middlings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9,9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en-US" sz="900">
                          <a:effectLst/>
                        </a:rPr>
                        <a:t>0,04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2,4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0,07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5,5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73,48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10,4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15,83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9,1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9,10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8,8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0,31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7,8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91567130"/>
                  </a:ext>
                </a:extLst>
              </a:tr>
              <a:tr h="200025">
                <a:tc vMerge="1">
                  <a:txBody>
                    <a:bodyPr/>
                    <a:lstStyle/>
                    <a:p>
                      <a:endParaRPr lang="tr-TR"/>
                    </a:p>
                  </a:txBody>
                  <a:tcPr/>
                </a:tc>
                <a:tc>
                  <a:txBody>
                    <a:bodyPr/>
                    <a:lstStyle/>
                    <a:p>
                      <a:pPr>
                        <a:lnSpc>
                          <a:spcPct val="115000"/>
                        </a:lnSpc>
                        <a:spcAft>
                          <a:spcPts val="1000"/>
                        </a:spcAft>
                      </a:pPr>
                      <a:r>
                        <a:rPr lang="en-US" sz="900" dirty="0">
                          <a:effectLst/>
                        </a:rPr>
                        <a:t>Quartz Concentrate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a:effectLst/>
                        </a:rPr>
                        <a:t>7,2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en-US" sz="900" dirty="0">
                          <a:effectLst/>
                        </a:rPr>
                        <a:t>0,02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0,03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1,7</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74,13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7,6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9,50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a:effectLst/>
                        </a:rPr>
                        <a:t>4,0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5,19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3,6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0,16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2,9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09908122"/>
                  </a:ext>
                </a:extLst>
              </a:tr>
              <a:tr h="200025">
                <a:tc vMerge="1">
                  <a:txBody>
                    <a:bodyPr/>
                    <a:lstStyle/>
                    <a:p>
                      <a:endParaRPr lang="tr-TR"/>
                    </a:p>
                  </a:txBody>
                  <a:tcPr/>
                </a:tc>
                <a:tc>
                  <a:txBody>
                    <a:bodyPr/>
                    <a:lstStyle/>
                    <a:p>
                      <a:pPr>
                        <a:lnSpc>
                          <a:spcPct val="115000"/>
                        </a:lnSpc>
                        <a:spcAft>
                          <a:spcPts val="1000"/>
                        </a:spcAft>
                      </a:pPr>
                      <a:r>
                        <a:rPr lang="en-US" sz="900">
                          <a:effectLst/>
                        </a:rPr>
                        <a:t>Mica Concentrate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5,1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en-US" sz="900">
                          <a:effectLst/>
                        </a:rPr>
                        <a:t>2,46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78,2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0,80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32,3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61,94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n-US" sz="900">
                          <a:effectLst/>
                        </a:rPr>
                        <a:t>4,6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18,27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5,4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5,18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2,6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2">
                  <a:txBody>
                    <a:bodyPr/>
                    <a:lstStyle/>
                    <a:p>
                      <a:pPr algn="ctr">
                        <a:lnSpc>
                          <a:spcPct val="115000"/>
                        </a:lnSpc>
                        <a:spcAft>
                          <a:spcPts val="1000"/>
                        </a:spcAft>
                      </a:pPr>
                      <a:r>
                        <a:rPr lang="en-US" sz="900">
                          <a:effectLst/>
                        </a:rPr>
                        <a:t>1,40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spcAft>
                          <a:spcPts val="1000"/>
                        </a:spcAft>
                      </a:pPr>
                      <a:r>
                        <a:rPr lang="en-US" sz="900">
                          <a:effectLst/>
                        </a:rPr>
                        <a:t>18,2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21536356"/>
                  </a:ext>
                </a:extLst>
              </a:tr>
              <a:tr h="200025">
                <a:tc vMerge="1">
                  <a:txBody>
                    <a:bodyPr/>
                    <a:lstStyle/>
                    <a:p>
                      <a:endParaRPr lang="tr-TR"/>
                    </a:p>
                  </a:txBody>
                  <a:tcPr/>
                </a:tc>
                <a:tc>
                  <a:txBody>
                    <a:bodyPr/>
                    <a:lstStyle/>
                    <a:p>
                      <a:pPr>
                        <a:lnSpc>
                          <a:spcPct val="115000"/>
                        </a:lnSpc>
                        <a:spcAft>
                          <a:spcPts val="1000"/>
                        </a:spcAft>
                      </a:pPr>
                      <a:r>
                        <a:rPr lang="en-US" sz="900" dirty="0">
                          <a:effectLst/>
                        </a:rPr>
                        <a:t>Total</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en-US" sz="900" dirty="0">
                          <a:effectLst/>
                        </a:rPr>
                        <a:t>0,16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0,13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69,61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17,20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10,26</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gridSpan="2">
                  <a:txBody>
                    <a:bodyPr/>
                    <a:lstStyle/>
                    <a:p>
                      <a:pPr algn="ctr">
                        <a:lnSpc>
                          <a:spcPct val="115000"/>
                        </a:lnSpc>
                        <a:spcAft>
                          <a:spcPts val="1000"/>
                        </a:spcAft>
                      </a:pPr>
                      <a:r>
                        <a:rPr lang="en-US" sz="900" dirty="0">
                          <a:effectLst/>
                        </a:rPr>
                        <a:t>0,39</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tr-TR"/>
                    </a:p>
                  </a:txBody>
                  <a:tcPr/>
                </a:tc>
                <a:tc>
                  <a:txBody>
                    <a:bodyPr/>
                    <a:lstStyle/>
                    <a:p>
                      <a:pPr algn="ctr">
                        <a:lnSpc>
                          <a:spcPct val="115000"/>
                        </a:lnSpc>
                        <a:spcAft>
                          <a:spcPts val="1000"/>
                        </a:spcAft>
                      </a:pPr>
                      <a:r>
                        <a:rPr lang="en-US" sz="900" dirty="0">
                          <a:effectLst/>
                        </a:rPr>
                        <a:t>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a:txBody>
                    <a:bodyPr/>
                    <a:lstStyle/>
                    <a:p>
                      <a:pPr>
                        <a:lnSpc>
                          <a:spcPct val="115000"/>
                        </a:lnSpc>
                        <a:spcAft>
                          <a:spcPts val="100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00215775"/>
                  </a:ext>
                </a:extLst>
              </a:tr>
            </a:tbl>
          </a:graphicData>
        </a:graphic>
      </p:graphicFrame>
      <p:grpSp>
        <p:nvGrpSpPr>
          <p:cNvPr id="22" name="Group 4"/>
          <p:cNvGrpSpPr/>
          <p:nvPr/>
        </p:nvGrpSpPr>
        <p:grpSpPr>
          <a:xfrm>
            <a:off x="12845586" y="10621475"/>
            <a:ext cx="6840287" cy="5701802"/>
            <a:chOff x="0" y="0"/>
            <a:chExt cx="4962525" cy="4519613"/>
          </a:xfrm>
        </p:grpSpPr>
        <p:graphicFrame>
          <p:nvGraphicFramePr>
            <p:cNvPr id="23" name="Chart 9"/>
            <p:cNvGraphicFramePr/>
            <p:nvPr/>
          </p:nvGraphicFramePr>
          <p:xfrm>
            <a:off x="0" y="0"/>
            <a:ext cx="4962525" cy="4519613"/>
          </p:xfrm>
          <a:graphic>
            <a:graphicData uri="http://schemas.openxmlformats.org/drawingml/2006/chart">
              <c:chart xmlns:c="http://schemas.openxmlformats.org/drawingml/2006/chart" xmlns:r="http://schemas.openxmlformats.org/officeDocument/2006/relationships" r:id="rId4"/>
            </a:graphicData>
          </a:graphic>
        </p:graphicFrame>
        <p:cxnSp>
          <p:nvCxnSpPr>
            <p:cNvPr id="24" name="Straight Arrow Connector 10"/>
            <p:cNvCxnSpPr/>
            <p:nvPr/>
          </p:nvCxnSpPr>
          <p:spPr>
            <a:xfrm flipH="1">
              <a:off x="3409951" y="317895"/>
              <a:ext cx="9525" cy="3593576"/>
            </a:xfrm>
            <a:prstGeom prst="straightConnector1">
              <a:avLst/>
            </a:prstGeom>
            <a:ln w="15875">
              <a:solidFill>
                <a:srgbClr val="FF0000"/>
              </a:solidFill>
              <a:tailEnd type="triangle" w="sm" len="lg"/>
            </a:ln>
          </p:spPr>
          <p:style>
            <a:lnRef idx="1">
              <a:schemeClr val="accent1"/>
            </a:lnRef>
            <a:fillRef idx="0">
              <a:schemeClr val="accent1"/>
            </a:fillRef>
            <a:effectRef idx="0">
              <a:schemeClr val="accent1"/>
            </a:effectRef>
            <a:fontRef idx="minor">
              <a:schemeClr val="tx1"/>
            </a:fontRef>
          </p:style>
        </p:cxnSp>
        <p:cxnSp>
          <p:nvCxnSpPr>
            <p:cNvPr id="25" name="Straight Arrow Connector 11"/>
            <p:cNvCxnSpPr/>
            <p:nvPr/>
          </p:nvCxnSpPr>
          <p:spPr>
            <a:xfrm>
              <a:off x="723901" y="322558"/>
              <a:ext cx="2736000" cy="0"/>
            </a:xfrm>
            <a:prstGeom prst="straightConnector1">
              <a:avLst/>
            </a:prstGeom>
            <a:ln w="15875">
              <a:solidFill>
                <a:srgbClr val="C00000"/>
              </a:solidFill>
              <a:tailEnd type="triangle" w="sm" len="lg"/>
            </a:ln>
          </p:spPr>
          <p:style>
            <a:lnRef idx="1">
              <a:schemeClr val="accent1"/>
            </a:lnRef>
            <a:fillRef idx="0">
              <a:schemeClr val="accent1"/>
            </a:fillRef>
            <a:effectRef idx="0">
              <a:schemeClr val="accent1"/>
            </a:effectRef>
            <a:fontRef idx="minor">
              <a:schemeClr val="tx1"/>
            </a:fontRef>
          </p:style>
        </p:cxnSp>
        <p:sp>
          <p:nvSpPr>
            <p:cNvPr id="26" name="Freeform 14"/>
            <p:cNvSpPr/>
            <p:nvPr/>
          </p:nvSpPr>
          <p:spPr>
            <a:xfrm>
              <a:off x="2324101" y="147639"/>
              <a:ext cx="1857375" cy="2384425"/>
            </a:xfrm>
            <a:custGeom>
              <a:avLst/>
              <a:gdLst>
                <a:gd name="connsiteX0" fmla="*/ 0 w 1857375"/>
                <a:gd name="connsiteY0" fmla="*/ 2485021 h 2485021"/>
                <a:gd name="connsiteX1" fmla="*/ 723900 w 1857375"/>
                <a:gd name="connsiteY1" fmla="*/ 570496 h 2485021"/>
                <a:gd name="connsiteX2" fmla="*/ 1400175 w 1857375"/>
                <a:gd name="connsiteY2" fmla="*/ 56146 h 2485021"/>
                <a:gd name="connsiteX3" fmla="*/ 1857375 w 1857375"/>
                <a:gd name="connsiteY3" fmla="*/ 37096 h 2485021"/>
              </a:gdLst>
              <a:ahLst/>
              <a:cxnLst>
                <a:cxn ang="0">
                  <a:pos x="connsiteX0" y="connsiteY0"/>
                </a:cxn>
                <a:cxn ang="0">
                  <a:pos x="connsiteX1" y="connsiteY1"/>
                </a:cxn>
                <a:cxn ang="0">
                  <a:pos x="connsiteX2" y="connsiteY2"/>
                </a:cxn>
                <a:cxn ang="0">
                  <a:pos x="connsiteX3" y="connsiteY3"/>
                </a:cxn>
              </a:cxnLst>
              <a:rect l="l" t="t" r="r" b="b"/>
              <a:pathLst>
                <a:path w="1857375" h="2485021">
                  <a:moveTo>
                    <a:pt x="0" y="2485021"/>
                  </a:moveTo>
                  <a:cubicBezTo>
                    <a:pt x="245269" y="1730164"/>
                    <a:pt x="490538" y="975308"/>
                    <a:pt x="723900" y="570496"/>
                  </a:cubicBezTo>
                  <a:cubicBezTo>
                    <a:pt x="957262" y="165684"/>
                    <a:pt x="1211263" y="145046"/>
                    <a:pt x="1400175" y="56146"/>
                  </a:cubicBezTo>
                  <a:cubicBezTo>
                    <a:pt x="1589087" y="-32754"/>
                    <a:pt x="1723231" y="2171"/>
                    <a:pt x="1857375" y="37096"/>
                  </a:cubicBezTo>
                </a:path>
              </a:pathLst>
            </a:cu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tr-TR">
                <a:solidFill>
                  <a:schemeClr val="tx1"/>
                </a:solidFill>
                <a:latin typeface="Bahnschrift" panose="020B0502040204020203" pitchFamily="34" charset="0"/>
              </a:endParaRPr>
            </a:p>
          </p:txBody>
        </p:sp>
      </p:grpSp>
      <p:pic>
        <p:nvPicPr>
          <p:cNvPr id="27" name="Picture 5">
            <a:extLst>
              <a:ext uri="{FF2B5EF4-FFF2-40B4-BE49-F238E27FC236}">
                <a16:creationId xmlns:a16="http://schemas.microsoft.com/office/drawing/2014/main" id="{0653098C-0082-4FB6-83C6-59730D3D3570}"/>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26495" y="37182736"/>
            <a:ext cx="7346298" cy="4095893"/>
          </a:xfrm>
          <a:prstGeom prst="rect">
            <a:avLst/>
          </a:prstGeom>
          <a:noFill/>
          <a:ln>
            <a:noFill/>
          </a:ln>
        </p:spPr>
      </p:pic>
      <p:pic>
        <p:nvPicPr>
          <p:cNvPr id="13" name="Resim 12">
            <a:extLst>
              <a:ext uri="{FF2B5EF4-FFF2-40B4-BE49-F238E27FC236}">
                <a16:creationId xmlns:a16="http://schemas.microsoft.com/office/drawing/2014/main" id="{1B3B3D39-2A03-40A9-8477-C916EF1C7CE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13954" y="1282431"/>
            <a:ext cx="4585436" cy="4585436"/>
          </a:xfrm>
          <a:prstGeom prst="ellipse">
            <a:avLst/>
          </a:prstGeom>
        </p:spPr>
      </p:pic>
      <p:pic>
        <p:nvPicPr>
          <p:cNvPr id="28" name="Picture 6">
            <a:extLst>
              <a:ext uri="{FF2B5EF4-FFF2-40B4-BE49-F238E27FC236}">
                <a16:creationId xmlns:a16="http://schemas.microsoft.com/office/drawing/2014/main" id="{98A4F692-D810-41EB-9785-D0AFE815214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63443" y="10586716"/>
            <a:ext cx="5879658" cy="2702576"/>
          </a:xfrm>
          <a:prstGeom prst="rect">
            <a:avLst/>
          </a:prstGeom>
          <a:noFill/>
          <a:ln>
            <a:noFill/>
          </a:ln>
        </p:spPr>
      </p:pic>
      <p:pic>
        <p:nvPicPr>
          <p:cNvPr id="29" name="Picture 7">
            <a:extLst>
              <a:ext uri="{FF2B5EF4-FFF2-40B4-BE49-F238E27FC236}">
                <a16:creationId xmlns:a16="http://schemas.microsoft.com/office/drawing/2014/main" id="{BA5C342E-6A2C-4495-8B8F-0D8CBAC75BE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6110" y="13597535"/>
            <a:ext cx="4944739" cy="4132214"/>
          </a:xfrm>
          <a:prstGeom prst="rect">
            <a:avLst/>
          </a:prstGeom>
          <a:noFill/>
          <a:ln>
            <a:noFill/>
          </a:ln>
        </p:spPr>
      </p:pic>
    </p:spTree>
    <p:extLst>
      <p:ext uri="{BB962C8B-B14F-4D97-AF65-F5344CB8AC3E}">
        <p14:creationId xmlns:p14="http://schemas.microsoft.com/office/powerpoint/2010/main" val="140317410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148</TotalTime>
  <Words>2078</Words>
  <Application>Microsoft Office PowerPoint</Application>
  <PresentationFormat>Özel</PresentationFormat>
  <Paragraphs>392</Paragraphs>
  <Slides>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vt:i4>
      </vt:variant>
    </vt:vector>
  </HeadingPairs>
  <TitlesOfParts>
    <vt:vector size="8" baseType="lpstr">
      <vt:lpstr>Arial</vt:lpstr>
      <vt:lpstr>Arial Black</vt:lpstr>
      <vt:lpstr>Bahnschrift</vt:lpstr>
      <vt:lpstr>Calibri</vt:lpstr>
      <vt:lpstr>Calibri Light</vt:lpstr>
      <vt:lpstr>Times New Roman</vt:lpstr>
      <vt:lpstr>Office Teması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Tülay Türk</dc:creator>
  <cp:lastModifiedBy>Tülay Türk</cp:lastModifiedBy>
  <cp:revision>18</cp:revision>
  <dcterms:created xsi:type="dcterms:W3CDTF">2022-11-15T17:02:36Z</dcterms:created>
  <dcterms:modified xsi:type="dcterms:W3CDTF">2026-03-16T11:54:05Z</dcterms:modified>
</cp:coreProperties>
</file>